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7" r:id="rId5"/>
    <p:sldId id="319" r:id="rId6"/>
    <p:sldId id="318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05" r:id="rId15"/>
    <p:sldId id="327" r:id="rId16"/>
    <p:sldId id="312" r:id="rId17"/>
    <p:sldId id="328" r:id="rId18"/>
    <p:sldId id="331" r:id="rId19"/>
    <p:sldId id="306" r:id="rId20"/>
    <p:sldId id="313" r:id="rId21"/>
    <p:sldId id="332" r:id="rId22"/>
    <p:sldId id="333" r:id="rId23"/>
    <p:sldId id="334" r:id="rId24"/>
    <p:sldId id="335" r:id="rId25"/>
    <p:sldId id="307" r:id="rId26"/>
    <p:sldId id="314" r:id="rId27"/>
    <p:sldId id="315" r:id="rId28"/>
    <p:sldId id="336" r:id="rId29"/>
    <p:sldId id="338" r:id="rId30"/>
    <p:sldId id="339" r:id="rId31"/>
    <p:sldId id="340" r:id="rId32"/>
    <p:sldId id="341" r:id="rId33"/>
    <p:sldId id="343" r:id="rId34"/>
    <p:sldId id="344" r:id="rId35"/>
    <p:sldId id="345" r:id="rId36"/>
    <p:sldId id="346" r:id="rId37"/>
    <p:sldId id="347" r:id="rId38"/>
    <p:sldId id="349" r:id="rId39"/>
    <p:sldId id="350" r:id="rId40"/>
    <p:sldId id="351" r:id="rId41"/>
    <p:sldId id="352" r:id="rId42"/>
    <p:sldId id="353" r:id="rId43"/>
    <p:sldId id="354" r:id="rId44"/>
    <p:sldId id="308" r:id="rId45"/>
    <p:sldId id="357" r:id="rId46"/>
    <p:sldId id="355" r:id="rId47"/>
    <p:sldId id="358" r:id="rId48"/>
    <p:sldId id="359" r:id="rId49"/>
    <p:sldId id="360" r:id="rId50"/>
    <p:sldId id="361" r:id="rId51"/>
    <p:sldId id="309" r:id="rId52"/>
    <p:sldId id="362" r:id="rId53"/>
    <p:sldId id="363" r:id="rId54"/>
    <p:sldId id="364" r:id="rId55"/>
    <p:sldId id="365" r:id="rId56"/>
    <p:sldId id="310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94660"/>
  </p:normalViewPr>
  <p:slideViewPr>
    <p:cSldViewPr>
      <p:cViewPr varScale="1">
        <p:scale>
          <a:sx n="134" d="100"/>
          <a:sy n="134" d="100"/>
        </p:scale>
        <p:origin x="-80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85857-F84F-4BA5-960C-31457232287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F45BF461-8B69-4262-9343-0D823A03CD86}">
      <dgm:prSet phldrT="[文本]"/>
      <dgm:spPr/>
      <dgm:t>
        <a:bodyPr/>
        <a:lstStyle/>
        <a:p>
          <a:r>
            <a:rPr lang="zh-CN" altLang="en-US" dirty="0" smtClean="0"/>
            <a:t>社会自然现象</a:t>
          </a:r>
          <a:endParaRPr lang="en-US" altLang="zh-CN" dirty="0" smtClean="0"/>
        </a:p>
        <a:p>
          <a:r>
            <a:rPr lang="zh-CN" altLang="en-US" dirty="0" smtClean="0"/>
            <a:t>（实体）</a:t>
          </a:r>
          <a:endParaRPr lang="zh-CN" altLang="en-US" dirty="0"/>
        </a:p>
      </dgm:t>
    </dgm:pt>
    <dgm:pt modelId="{AE46F3BE-00A5-443D-832F-06BD78D32628}" type="parTrans" cxnId="{594248C6-036F-40DA-B8B2-0D58280F7F40}">
      <dgm:prSet/>
      <dgm:spPr/>
      <dgm:t>
        <a:bodyPr/>
        <a:lstStyle/>
        <a:p>
          <a:endParaRPr lang="zh-CN" altLang="en-US"/>
        </a:p>
      </dgm:t>
    </dgm:pt>
    <dgm:pt modelId="{665E4E3B-830C-440F-9494-48D40AFA5AC7}" type="sibTrans" cxnId="{594248C6-036F-40DA-B8B2-0D58280F7F40}">
      <dgm:prSet/>
      <dgm:spPr/>
      <dgm:t>
        <a:bodyPr/>
        <a:lstStyle/>
        <a:p>
          <a:endParaRPr lang="zh-CN" altLang="en-US"/>
        </a:p>
      </dgm:t>
    </dgm:pt>
    <dgm:pt modelId="{A991163D-9F74-420B-9AD3-CBF3CA324C7C}">
      <dgm:prSet phldrT="[文本]"/>
      <dgm:spPr/>
      <dgm:t>
        <a:bodyPr/>
        <a:lstStyle/>
        <a:p>
          <a:r>
            <a:rPr lang="zh-CN" altLang="en-US" dirty="0" smtClean="0"/>
            <a:t>数据采集</a:t>
          </a:r>
          <a:endParaRPr lang="zh-CN" altLang="en-US" dirty="0"/>
        </a:p>
      </dgm:t>
    </dgm:pt>
    <dgm:pt modelId="{3A6B6E29-E7B3-4E93-A83D-7F28426118E6}" type="parTrans" cxnId="{3B9E51E7-C326-452C-A8D9-4EE2523E4D60}">
      <dgm:prSet/>
      <dgm:spPr/>
      <dgm:t>
        <a:bodyPr/>
        <a:lstStyle/>
        <a:p>
          <a:endParaRPr lang="zh-CN" altLang="en-US"/>
        </a:p>
      </dgm:t>
    </dgm:pt>
    <dgm:pt modelId="{345FE7A9-7EB1-4931-AF2E-41E787E07D25}" type="sibTrans" cxnId="{3B9E51E7-C326-452C-A8D9-4EE2523E4D60}">
      <dgm:prSet/>
      <dgm:spPr/>
      <dgm:t>
        <a:bodyPr/>
        <a:lstStyle/>
        <a:p>
          <a:endParaRPr lang="zh-CN" altLang="en-US"/>
        </a:p>
      </dgm:t>
    </dgm:pt>
    <dgm:pt modelId="{6C62601B-2143-473A-855D-166D9D07F0C0}">
      <dgm:prSet phldrT="[文本]"/>
      <dgm:spPr/>
      <dgm:t>
        <a:bodyPr/>
        <a:lstStyle/>
        <a:p>
          <a:r>
            <a:rPr lang="zh-CN" altLang="en-US" dirty="0" smtClean="0"/>
            <a:t>知识，灵感</a:t>
          </a:r>
          <a:endParaRPr lang="en-US" altLang="zh-CN" dirty="0" smtClean="0"/>
        </a:p>
        <a:p>
          <a:r>
            <a:rPr lang="zh-CN" altLang="en-US" dirty="0" smtClean="0"/>
            <a:t>（结果，决策）</a:t>
          </a:r>
          <a:endParaRPr lang="zh-CN" altLang="en-US" dirty="0"/>
        </a:p>
      </dgm:t>
    </dgm:pt>
    <dgm:pt modelId="{4756537A-23A4-4889-8D3C-12E8692D17D9}" type="parTrans" cxnId="{9B08513C-D0FB-4EED-A1FD-B0A84E6F2F81}">
      <dgm:prSet/>
      <dgm:spPr/>
      <dgm:t>
        <a:bodyPr/>
        <a:lstStyle/>
        <a:p>
          <a:endParaRPr lang="zh-CN" altLang="en-US"/>
        </a:p>
      </dgm:t>
    </dgm:pt>
    <dgm:pt modelId="{AB5D8D81-05B0-4F41-9C95-1517E7AA2F2F}" type="sibTrans" cxnId="{9B08513C-D0FB-4EED-A1FD-B0A84E6F2F81}">
      <dgm:prSet/>
      <dgm:spPr/>
      <dgm:t>
        <a:bodyPr/>
        <a:lstStyle/>
        <a:p>
          <a:endParaRPr lang="zh-CN" altLang="en-US"/>
        </a:p>
      </dgm:t>
    </dgm:pt>
    <dgm:pt modelId="{DA22D6F9-E24E-439D-BF53-E9A4E198ACC4}">
      <dgm:prSet/>
      <dgm:spPr/>
      <dgm:t>
        <a:bodyPr/>
        <a:lstStyle/>
        <a:p>
          <a:r>
            <a:rPr lang="zh-CN" altLang="en-US" dirty="0" smtClean="0"/>
            <a:t>可视化映射</a:t>
          </a:r>
          <a:endParaRPr lang="zh-CN" altLang="en-US" dirty="0"/>
        </a:p>
      </dgm:t>
    </dgm:pt>
    <dgm:pt modelId="{3A8D7010-E615-471E-88F8-B98A62811209}" type="parTrans" cxnId="{D1F0C51F-7398-496D-BF2D-2331E8E61B8D}">
      <dgm:prSet/>
      <dgm:spPr/>
      <dgm:t>
        <a:bodyPr/>
        <a:lstStyle/>
        <a:p>
          <a:endParaRPr lang="zh-CN" altLang="en-US"/>
        </a:p>
      </dgm:t>
    </dgm:pt>
    <dgm:pt modelId="{F34CB8C1-AFE6-4B89-B498-3F81AC82DCF9}" type="sibTrans" cxnId="{D1F0C51F-7398-496D-BF2D-2331E8E61B8D}">
      <dgm:prSet/>
      <dgm:spPr/>
      <dgm:t>
        <a:bodyPr/>
        <a:lstStyle/>
        <a:p>
          <a:endParaRPr lang="zh-CN" altLang="en-US"/>
        </a:p>
      </dgm:t>
    </dgm:pt>
    <dgm:pt modelId="{E839F44E-5650-4DCE-8601-0249CED53AFA}">
      <dgm:prSet/>
      <dgm:spPr/>
      <dgm:t>
        <a:bodyPr/>
        <a:lstStyle/>
        <a:p>
          <a:r>
            <a:rPr lang="zh-CN" altLang="en-US" dirty="0" smtClean="0"/>
            <a:t>用户感知</a:t>
          </a:r>
          <a:endParaRPr lang="zh-CN" altLang="en-US" dirty="0"/>
        </a:p>
      </dgm:t>
    </dgm:pt>
    <dgm:pt modelId="{9E12D31A-D0E4-48BD-B4DF-1F3CA4FB8A97}" type="parTrans" cxnId="{94A785C4-1AC3-4797-92E3-A16145769C2F}">
      <dgm:prSet/>
      <dgm:spPr/>
      <dgm:t>
        <a:bodyPr/>
        <a:lstStyle/>
        <a:p>
          <a:endParaRPr lang="zh-CN" altLang="en-US"/>
        </a:p>
      </dgm:t>
    </dgm:pt>
    <dgm:pt modelId="{00A3FF5A-6915-48F5-B517-1B0A28039F00}" type="sibTrans" cxnId="{94A785C4-1AC3-4797-92E3-A16145769C2F}">
      <dgm:prSet/>
      <dgm:spPr/>
      <dgm:t>
        <a:bodyPr/>
        <a:lstStyle/>
        <a:p>
          <a:endParaRPr lang="zh-CN" altLang="en-US"/>
        </a:p>
      </dgm:t>
    </dgm:pt>
    <dgm:pt modelId="{14C185A3-695B-4587-88D2-E99B6B2066F9}">
      <dgm:prSet/>
      <dgm:spPr/>
      <dgm:t>
        <a:bodyPr/>
        <a:lstStyle/>
        <a:p>
          <a:r>
            <a:rPr lang="zh-CN" altLang="en-US" dirty="0" smtClean="0"/>
            <a:t>数据处理 </a:t>
          </a:r>
          <a:endParaRPr lang="en-US" altLang="zh-CN" dirty="0" smtClean="0"/>
        </a:p>
        <a:p>
          <a:r>
            <a:rPr lang="zh-CN" altLang="en-US" dirty="0" smtClean="0"/>
            <a:t>和变换</a:t>
          </a:r>
          <a:endParaRPr lang="zh-CN" altLang="en-US" dirty="0"/>
        </a:p>
      </dgm:t>
    </dgm:pt>
    <dgm:pt modelId="{B816D2B8-7184-412B-9F03-D9C36A6910F0}" type="parTrans" cxnId="{9771B279-FF49-4F2E-8F6D-D19DC211BFC8}">
      <dgm:prSet/>
      <dgm:spPr/>
      <dgm:t>
        <a:bodyPr/>
        <a:lstStyle/>
        <a:p>
          <a:endParaRPr lang="zh-CN" altLang="en-US"/>
        </a:p>
      </dgm:t>
    </dgm:pt>
    <dgm:pt modelId="{015237CC-6A82-4DBC-B603-E28F3041D64A}" type="sibTrans" cxnId="{9771B279-FF49-4F2E-8F6D-D19DC211BFC8}">
      <dgm:prSet/>
      <dgm:spPr/>
      <dgm:t>
        <a:bodyPr/>
        <a:lstStyle/>
        <a:p>
          <a:endParaRPr lang="zh-CN" altLang="en-US"/>
        </a:p>
      </dgm:t>
    </dgm:pt>
    <dgm:pt modelId="{D08C5F9A-8998-437B-ACB5-BC3E712283F8}" type="pres">
      <dgm:prSet presAssocID="{9C985857-F84F-4BA5-960C-314572322873}" presName="diagram" presStyleCnt="0">
        <dgm:presLayoutVars>
          <dgm:dir/>
          <dgm:resizeHandles val="exact"/>
        </dgm:presLayoutVars>
      </dgm:prSet>
      <dgm:spPr/>
    </dgm:pt>
    <dgm:pt modelId="{65473C9E-8A26-4F77-9564-FF1D95080B6C}" type="pres">
      <dgm:prSet presAssocID="{F45BF461-8B69-4262-9343-0D823A03CD8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8F475-1A3D-43BF-9072-0F58A34FA8ED}" type="pres">
      <dgm:prSet presAssocID="{665E4E3B-830C-440F-9494-48D40AFA5AC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02FE6CB-22B7-4CE2-A1D7-25DE7DAC50FF}" type="pres">
      <dgm:prSet presAssocID="{665E4E3B-830C-440F-9494-48D40AFA5AC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6C5E87-4F0B-4666-B015-19F917ED3696}" type="pres">
      <dgm:prSet presAssocID="{A991163D-9F74-420B-9AD3-CBF3CA324C7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8C9508-2E0A-4051-84EF-DF108C428872}" type="pres">
      <dgm:prSet presAssocID="{345FE7A9-7EB1-4931-AF2E-41E787E07D2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A0F1D04D-CCDD-4323-9911-CAE49F2B7D1C}" type="pres">
      <dgm:prSet presAssocID="{345FE7A9-7EB1-4931-AF2E-41E787E07D2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AD06060-F8A3-4414-BFD7-FA073DBEA8F6}" type="pres">
      <dgm:prSet presAssocID="{14C185A3-695B-4587-88D2-E99B6B2066F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1DD98-0D83-483C-8E41-8FF7C197DECE}" type="pres">
      <dgm:prSet presAssocID="{015237CC-6A82-4DBC-B603-E28F3041D64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E31C9B-EA29-4191-8F20-33C48D4DC132}" type="pres">
      <dgm:prSet presAssocID="{015237CC-6A82-4DBC-B603-E28F3041D64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6FF1813-C8C1-4AA9-8192-C760D134CF50}" type="pres">
      <dgm:prSet presAssocID="{DA22D6F9-E24E-439D-BF53-E9A4E198ACC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E636D-B10B-49BF-8833-4ED056EB39AE}" type="pres">
      <dgm:prSet presAssocID="{F34CB8C1-AFE6-4B89-B498-3F81AC82DCF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E4EA519-2AC5-4B1D-BCC3-4754DFF9743C}" type="pres">
      <dgm:prSet presAssocID="{F34CB8C1-AFE6-4B89-B498-3F81AC82DCF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5ECCFCE-05E4-47CE-A13F-A6E03571D61B}" type="pres">
      <dgm:prSet presAssocID="{E839F44E-5650-4DCE-8601-0249CED53AFA}" presName="node" presStyleLbl="node1" presStyleIdx="4" presStyleCnt="6" custScaleX="93094" custScaleY="968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81D67E-26B7-4A99-9DFA-A214E3F20191}" type="pres">
      <dgm:prSet presAssocID="{00A3FF5A-6915-48F5-B517-1B0A28039F00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109844C-3AA2-4A90-B84D-D2DE05E54374}" type="pres">
      <dgm:prSet presAssocID="{00A3FF5A-6915-48F5-B517-1B0A28039F00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0C651CF-809B-435F-A56F-0F17113C6EF5}" type="pres">
      <dgm:prSet presAssocID="{6C62601B-2143-473A-855D-166D9D07F0C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F0C51F-7398-496D-BF2D-2331E8E61B8D}" srcId="{9C985857-F84F-4BA5-960C-314572322873}" destId="{DA22D6F9-E24E-439D-BF53-E9A4E198ACC4}" srcOrd="3" destOrd="0" parTransId="{3A8D7010-E615-471E-88F8-B98A62811209}" sibTransId="{F34CB8C1-AFE6-4B89-B498-3F81AC82DCF9}"/>
    <dgm:cxn modelId="{EAFA40E2-4ECB-4DF0-A724-F36F333F7100}" type="presOf" srcId="{345FE7A9-7EB1-4931-AF2E-41E787E07D25}" destId="{A68C9508-2E0A-4051-84EF-DF108C428872}" srcOrd="0" destOrd="0" presId="urn:microsoft.com/office/officeart/2005/8/layout/process5"/>
    <dgm:cxn modelId="{2B597B16-E672-4674-9A4C-7F7FFD9741C0}" type="presOf" srcId="{665E4E3B-830C-440F-9494-48D40AFA5AC7}" destId="{DDA8F475-1A3D-43BF-9072-0F58A34FA8ED}" srcOrd="0" destOrd="0" presId="urn:microsoft.com/office/officeart/2005/8/layout/process5"/>
    <dgm:cxn modelId="{AB8DC703-D281-4BB4-8E45-3CBBC326CC92}" type="presOf" srcId="{6C62601B-2143-473A-855D-166D9D07F0C0}" destId="{10C651CF-809B-435F-A56F-0F17113C6EF5}" srcOrd="0" destOrd="0" presId="urn:microsoft.com/office/officeart/2005/8/layout/process5"/>
    <dgm:cxn modelId="{37EE3677-D708-495C-A403-BC04E1FDCB6E}" type="presOf" srcId="{DA22D6F9-E24E-439D-BF53-E9A4E198ACC4}" destId="{16FF1813-C8C1-4AA9-8192-C760D134CF50}" srcOrd="0" destOrd="0" presId="urn:microsoft.com/office/officeart/2005/8/layout/process5"/>
    <dgm:cxn modelId="{8600EF38-8191-4529-8446-E3DA4237F148}" type="presOf" srcId="{015237CC-6A82-4DBC-B603-E28F3041D64A}" destId="{D791DD98-0D83-483C-8E41-8FF7C197DECE}" srcOrd="0" destOrd="0" presId="urn:microsoft.com/office/officeart/2005/8/layout/process5"/>
    <dgm:cxn modelId="{3B9E51E7-C326-452C-A8D9-4EE2523E4D60}" srcId="{9C985857-F84F-4BA5-960C-314572322873}" destId="{A991163D-9F74-420B-9AD3-CBF3CA324C7C}" srcOrd="1" destOrd="0" parTransId="{3A6B6E29-E7B3-4E93-A83D-7F28426118E6}" sibTransId="{345FE7A9-7EB1-4931-AF2E-41E787E07D25}"/>
    <dgm:cxn modelId="{94A785C4-1AC3-4797-92E3-A16145769C2F}" srcId="{9C985857-F84F-4BA5-960C-314572322873}" destId="{E839F44E-5650-4DCE-8601-0249CED53AFA}" srcOrd="4" destOrd="0" parTransId="{9E12D31A-D0E4-48BD-B4DF-1F3CA4FB8A97}" sibTransId="{00A3FF5A-6915-48F5-B517-1B0A28039F00}"/>
    <dgm:cxn modelId="{27C6E6FF-5B08-48E9-8E9A-8FF07FF16271}" type="presOf" srcId="{015237CC-6A82-4DBC-B603-E28F3041D64A}" destId="{EAE31C9B-EA29-4191-8F20-33C48D4DC132}" srcOrd="1" destOrd="0" presId="urn:microsoft.com/office/officeart/2005/8/layout/process5"/>
    <dgm:cxn modelId="{29E677B6-367F-40EB-8FF1-C2B1C8588701}" type="presOf" srcId="{345FE7A9-7EB1-4931-AF2E-41E787E07D25}" destId="{A0F1D04D-CCDD-4323-9911-CAE49F2B7D1C}" srcOrd="1" destOrd="0" presId="urn:microsoft.com/office/officeart/2005/8/layout/process5"/>
    <dgm:cxn modelId="{9B08513C-D0FB-4EED-A1FD-B0A84E6F2F81}" srcId="{9C985857-F84F-4BA5-960C-314572322873}" destId="{6C62601B-2143-473A-855D-166D9D07F0C0}" srcOrd="5" destOrd="0" parTransId="{4756537A-23A4-4889-8D3C-12E8692D17D9}" sibTransId="{AB5D8D81-05B0-4F41-9C95-1517E7AA2F2F}"/>
    <dgm:cxn modelId="{01910B77-C5B1-492A-96A5-A13D76937797}" type="presOf" srcId="{665E4E3B-830C-440F-9494-48D40AFA5AC7}" destId="{E02FE6CB-22B7-4CE2-A1D7-25DE7DAC50FF}" srcOrd="1" destOrd="0" presId="urn:microsoft.com/office/officeart/2005/8/layout/process5"/>
    <dgm:cxn modelId="{770DB1CE-9922-406C-9FEE-165258365396}" type="presOf" srcId="{14C185A3-695B-4587-88D2-E99B6B2066F9}" destId="{4AD06060-F8A3-4414-BFD7-FA073DBEA8F6}" srcOrd="0" destOrd="0" presId="urn:microsoft.com/office/officeart/2005/8/layout/process5"/>
    <dgm:cxn modelId="{BD89E096-E295-4A14-8ABA-013F96BE1822}" type="presOf" srcId="{F34CB8C1-AFE6-4B89-B498-3F81AC82DCF9}" destId="{6F9E636D-B10B-49BF-8833-4ED056EB39AE}" srcOrd="0" destOrd="0" presId="urn:microsoft.com/office/officeart/2005/8/layout/process5"/>
    <dgm:cxn modelId="{397A97FF-ECE3-46FE-A0A1-6F9D39577325}" type="presOf" srcId="{F34CB8C1-AFE6-4B89-B498-3F81AC82DCF9}" destId="{CE4EA519-2AC5-4B1D-BCC3-4754DFF9743C}" srcOrd="1" destOrd="0" presId="urn:microsoft.com/office/officeart/2005/8/layout/process5"/>
    <dgm:cxn modelId="{C740F45B-12B8-40E8-8909-78C857EDD0D2}" type="presOf" srcId="{A991163D-9F74-420B-9AD3-CBF3CA324C7C}" destId="{5B6C5E87-4F0B-4666-B015-19F917ED3696}" srcOrd="0" destOrd="0" presId="urn:microsoft.com/office/officeart/2005/8/layout/process5"/>
    <dgm:cxn modelId="{8455C23F-ED81-4A7B-81AD-3D5CFC094B94}" type="presOf" srcId="{E839F44E-5650-4DCE-8601-0249CED53AFA}" destId="{45ECCFCE-05E4-47CE-A13F-A6E03571D61B}" srcOrd="0" destOrd="0" presId="urn:microsoft.com/office/officeart/2005/8/layout/process5"/>
    <dgm:cxn modelId="{38F60D7F-660E-41F2-87E8-B67ACAF82459}" type="presOf" srcId="{9C985857-F84F-4BA5-960C-314572322873}" destId="{D08C5F9A-8998-437B-ACB5-BC3E712283F8}" srcOrd="0" destOrd="0" presId="urn:microsoft.com/office/officeart/2005/8/layout/process5"/>
    <dgm:cxn modelId="{594248C6-036F-40DA-B8B2-0D58280F7F40}" srcId="{9C985857-F84F-4BA5-960C-314572322873}" destId="{F45BF461-8B69-4262-9343-0D823A03CD86}" srcOrd="0" destOrd="0" parTransId="{AE46F3BE-00A5-443D-832F-06BD78D32628}" sibTransId="{665E4E3B-830C-440F-9494-48D40AFA5AC7}"/>
    <dgm:cxn modelId="{ADB2A2AD-D4E2-4A4D-B6AC-082553D7111B}" type="presOf" srcId="{00A3FF5A-6915-48F5-B517-1B0A28039F00}" destId="{E109844C-3AA2-4A90-B84D-D2DE05E54374}" srcOrd="1" destOrd="0" presId="urn:microsoft.com/office/officeart/2005/8/layout/process5"/>
    <dgm:cxn modelId="{4D87D5EE-9055-48AC-AA75-991373C65F20}" type="presOf" srcId="{F45BF461-8B69-4262-9343-0D823A03CD86}" destId="{65473C9E-8A26-4F77-9564-FF1D95080B6C}" srcOrd="0" destOrd="0" presId="urn:microsoft.com/office/officeart/2005/8/layout/process5"/>
    <dgm:cxn modelId="{B241595B-38DE-4511-8CC2-4648D8119D31}" type="presOf" srcId="{00A3FF5A-6915-48F5-B517-1B0A28039F00}" destId="{B581D67E-26B7-4A99-9DFA-A214E3F20191}" srcOrd="0" destOrd="0" presId="urn:microsoft.com/office/officeart/2005/8/layout/process5"/>
    <dgm:cxn modelId="{9771B279-FF49-4F2E-8F6D-D19DC211BFC8}" srcId="{9C985857-F84F-4BA5-960C-314572322873}" destId="{14C185A3-695B-4587-88D2-E99B6B2066F9}" srcOrd="2" destOrd="0" parTransId="{B816D2B8-7184-412B-9F03-D9C36A6910F0}" sibTransId="{015237CC-6A82-4DBC-B603-E28F3041D64A}"/>
    <dgm:cxn modelId="{1160F1DD-6087-4B57-BD65-C7FEA2049D6D}" type="presParOf" srcId="{D08C5F9A-8998-437B-ACB5-BC3E712283F8}" destId="{65473C9E-8A26-4F77-9564-FF1D95080B6C}" srcOrd="0" destOrd="0" presId="urn:microsoft.com/office/officeart/2005/8/layout/process5"/>
    <dgm:cxn modelId="{165D1F2B-21B6-4FC4-8EB4-6DD68D049C5A}" type="presParOf" srcId="{D08C5F9A-8998-437B-ACB5-BC3E712283F8}" destId="{DDA8F475-1A3D-43BF-9072-0F58A34FA8ED}" srcOrd="1" destOrd="0" presId="urn:microsoft.com/office/officeart/2005/8/layout/process5"/>
    <dgm:cxn modelId="{5D35939D-D6DC-4427-A8D8-E404324DC023}" type="presParOf" srcId="{DDA8F475-1A3D-43BF-9072-0F58A34FA8ED}" destId="{E02FE6CB-22B7-4CE2-A1D7-25DE7DAC50FF}" srcOrd="0" destOrd="0" presId="urn:microsoft.com/office/officeart/2005/8/layout/process5"/>
    <dgm:cxn modelId="{FAD801F2-299F-47F2-B6D9-9C58F7E75CF7}" type="presParOf" srcId="{D08C5F9A-8998-437B-ACB5-BC3E712283F8}" destId="{5B6C5E87-4F0B-4666-B015-19F917ED3696}" srcOrd="2" destOrd="0" presId="urn:microsoft.com/office/officeart/2005/8/layout/process5"/>
    <dgm:cxn modelId="{402DB244-78F7-48CA-BC4A-41F30CDC059E}" type="presParOf" srcId="{D08C5F9A-8998-437B-ACB5-BC3E712283F8}" destId="{A68C9508-2E0A-4051-84EF-DF108C428872}" srcOrd="3" destOrd="0" presId="urn:microsoft.com/office/officeart/2005/8/layout/process5"/>
    <dgm:cxn modelId="{9B36C263-2A5D-47A8-9CA9-9D092263C52B}" type="presParOf" srcId="{A68C9508-2E0A-4051-84EF-DF108C428872}" destId="{A0F1D04D-CCDD-4323-9911-CAE49F2B7D1C}" srcOrd="0" destOrd="0" presId="urn:microsoft.com/office/officeart/2005/8/layout/process5"/>
    <dgm:cxn modelId="{25ED3D3B-A4A7-4C54-B04D-25DEE79EFD18}" type="presParOf" srcId="{D08C5F9A-8998-437B-ACB5-BC3E712283F8}" destId="{4AD06060-F8A3-4414-BFD7-FA073DBEA8F6}" srcOrd="4" destOrd="0" presId="urn:microsoft.com/office/officeart/2005/8/layout/process5"/>
    <dgm:cxn modelId="{9F39C781-B5DF-4637-BBA6-B49947A9D559}" type="presParOf" srcId="{D08C5F9A-8998-437B-ACB5-BC3E712283F8}" destId="{D791DD98-0D83-483C-8E41-8FF7C197DECE}" srcOrd="5" destOrd="0" presId="urn:microsoft.com/office/officeart/2005/8/layout/process5"/>
    <dgm:cxn modelId="{403562F3-B456-4167-9EFD-180DD8F982DC}" type="presParOf" srcId="{D791DD98-0D83-483C-8E41-8FF7C197DECE}" destId="{EAE31C9B-EA29-4191-8F20-33C48D4DC132}" srcOrd="0" destOrd="0" presId="urn:microsoft.com/office/officeart/2005/8/layout/process5"/>
    <dgm:cxn modelId="{C9F6887B-53E4-425A-89AB-6B1814E5CD3D}" type="presParOf" srcId="{D08C5F9A-8998-437B-ACB5-BC3E712283F8}" destId="{16FF1813-C8C1-4AA9-8192-C760D134CF50}" srcOrd="6" destOrd="0" presId="urn:microsoft.com/office/officeart/2005/8/layout/process5"/>
    <dgm:cxn modelId="{74320BCA-3A53-4CA8-A114-1725D9D36560}" type="presParOf" srcId="{D08C5F9A-8998-437B-ACB5-BC3E712283F8}" destId="{6F9E636D-B10B-49BF-8833-4ED056EB39AE}" srcOrd="7" destOrd="0" presId="urn:microsoft.com/office/officeart/2005/8/layout/process5"/>
    <dgm:cxn modelId="{03788E97-3FCD-454D-8F96-71E45407535F}" type="presParOf" srcId="{6F9E636D-B10B-49BF-8833-4ED056EB39AE}" destId="{CE4EA519-2AC5-4B1D-BCC3-4754DFF9743C}" srcOrd="0" destOrd="0" presId="urn:microsoft.com/office/officeart/2005/8/layout/process5"/>
    <dgm:cxn modelId="{6A8CB268-D5B3-4F0C-A2E2-1658E335D2EB}" type="presParOf" srcId="{D08C5F9A-8998-437B-ACB5-BC3E712283F8}" destId="{45ECCFCE-05E4-47CE-A13F-A6E03571D61B}" srcOrd="8" destOrd="0" presId="urn:microsoft.com/office/officeart/2005/8/layout/process5"/>
    <dgm:cxn modelId="{4506B69C-BE48-43F3-ABAB-D6E33A574A06}" type="presParOf" srcId="{D08C5F9A-8998-437B-ACB5-BC3E712283F8}" destId="{B581D67E-26B7-4A99-9DFA-A214E3F20191}" srcOrd="9" destOrd="0" presId="urn:microsoft.com/office/officeart/2005/8/layout/process5"/>
    <dgm:cxn modelId="{235FFA12-2CC1-4447-9012-F11A47A7020C}" type="presParOf" srcId="{B581D67E-26B7-4A99-9DFA-A214E3F20191}" destId="{E109844C-3AA2-4A90-B84D-D2DE05E54374}" srcOrd="0" destOrd="0" presId="urn:microsoft.com/office/officeart/2005/8/layout/process5"/>
    <dgm:cxn modelId="{B3B6622B-A9A9-4C37-AABD-5E9D6FFA89FB}" type="presParOf" srcId="{D08C5F9A-8998-437B-ACB5-BC3E712283F8}" destId="{10C651CF-809B-435F-A56F-0F17113C6EF5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73C9E-8A26-4F77-9564-FF1D95080B6C}">
      <dsp:nvSpPr>
        <dsp:cNvPr id="0" name=""/>
        <dsp:cNvSpPr/>
      </dsp:nvSpPr>
      <dsp:spPr>
        <a:xfrm>
          <a:off x="3930" y="133320"/>
          <a:ext cx="1115772" cy="669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社会自然现象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（实体）</a:t>
          </a:r>
          <a:endParaRPr lang="zh-CN" altLang="en-US" sz="1200" kern="1200" dirty="0"/>
        </a:p>
      </dsp:txBody>
      <dsp:txXfrm>
        <a:off x="23538" y="152928"/>
        <a:ext cx="1076556" cy="630247"/>
      </dsp:txXfrm>
    </dsp:sp>
    <dsp:sp modelId="{DDA8F475-1A3D-43BF-9072-0F58A34FA8ED}">
      <dsp:nvSpPr>
        <dsp:cNvPr id="0" name=""/>
        <dsp:cNvSpPr/>
      </dsp:nvSpPr>
      <dsp:spPr>
        <a:xfrm>
          <a:off x="1217890" y="329696"/>
          <a:ext cx="236543" cy="27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217890" y="385038"/>
        <a:ext cx="165580" cy="166027"/>
      </dsp:txXfrm>
    </dsp:sp>
    <dsp:sp modelId="{5B6C5E87-4F0B-4666-B015-19F917ED3696}">
      <dsp:nvSpPr>
        <dsp:cNvPr id="0" name=""/>
        <dsp:cNvSpPr/>
      </dsp:nvSpPr>
      <dsp:spPr>
        <a:xfrm>
          <a:off x="1566011" y="133320"/>
          <a:ext cx="1115772" cy="669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数据采集</a:t>
          </a:r>
          <a:endParaRPr lang="zh-CN" altLang="en-US" sz="1200" kern="1200" dirty="0"/>
        </a:p>
      </dsp:txBody>
      <dsp:txXfrm>
        <a:off x="1585619" y="152928"/>
        <a:ext cx="1076556" cy="630247"/>
      </dsp:txXfrm>
    </dsp:sp>
    <dsp:sp modelId="{A68C9508-2E0A-4051-84EF-DF108C428872}">
      <dsp:nvSpPr>
        <dsp:cNvPr id="0" name=""/>
        <dsp:cNvSpPr/>
      </dsp:nvSpPr>
      <dsp:spPr>
        <a:xfrm>
          <a:off x="2779971" y="329696"/>
          <a:ext cx="236543" cy="27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779971" y="385038"/>
        <a:ext cx="165580" cy="166027"/>
      </dsp:txXfrm>
    </dsp:sp>
    <dsp:sp modelId="{4AD06060-F8A3-4414-BFD7-FA073DBEA8F6}">
      <dsp:nvSpPr>
        <dsp:cNvPr id="0" name=""/>
        <dsp:cNvSpPr/>
      </dsp:nvSpPr>
      <dsp:spPr>
        <a:xfrm>
          <a:off x="3128092" y="133320"/>
          <a:ext cx="1115772" cy="669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数据处理 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和变换</a:t>
          </a:r>
          <a:endParaRPr lang="zh-CN" altLang="en-US" sz="1200" kern="1200" dirty="0"/>
        </a:p>
      </dsp:txBody>
      <dsp:txXfrm>
        <a:off x="3147700" y="152928"/>
        <a:ext cx="1076556" cy="630247"/>
      </dsp:txXfrm>
    </dsp:sp>
    <dsp:sp modelId="{D791DD98-0D83-483C-8E41-8FF7C197DECE}">
      <dsp:nvSpPr>
        <dsp:cNvPr id="0" name=""/>
        <dsp:cNvSpPr/>
      </dsp:nvSpPr>
      <dsp:spPr>
        <a:xfrm>
          <a:off x="4342053" y="329696"/>
          <a:ext cx="236543" cy="27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4342053" y="385038"/>
        <a:ext cx="165580" cy="166027"/>
      </dsp:txXfrm>
    </dsp:sp>
    <dsp:sp modelId="{16FF1813-C8C1-4AA9-8192-C760D134CF50}">
      <dsp:nvSpPr>
        <dsp:cNvPr id="0" name=""/>
        <dsp:cNvSpPr/>
      </dsp:nvSpPr>
      <dsp:spPr>
        <a:xfrm>
          <a:off x="4690174" y="133320"/>
          <a:ext cx="1115772" cy="669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可视化映射</a:t>
          </a:r>
          <a:endParaRPr lang="zh-CN" altLang="en-US" sz="1200" kern="1200" dirty="0"/>
        </a:p>
      </dsp:txBody>
      <dsp:txXfrm>
        <a:off x="4709782" y="152928"/>
        <a:ext cx="1076556" cy="630247"/>
      </dsp:txXfrm>
    </dsp:sp>
    <dsp:sp modelId="{6F9E636D-B10B-49BF-8833-4ED056EB39AE}">
      <dsp:nvSpPr>
        <dsp:cNvPr id="0" name=""/>
        <dsp:cNvSpPr/>
      </dsp:nvSpPr>
      <dsp:spPr>
        <a:xfrm>
          <a:off x="5904134" y="329696"/>
          <a:ext cx="236543" cy="27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5904134" y="385038"/>
        <a:ext cx="165580" cy="166027"/>
      </dsp:txXfrm>
    </dsp:sp>
    <dsp:sp modelId="{45ECCFCE-05E4-47CE-A13F-A6E03571D61B}">
      <dsp:nvSpPr>
        <dsp:cNvPr id="0" name=""/>
        <dsp:cNvSpPr/>
      </dsp:nvSpPr>
      <dsp:spPr>
        <a:xfrm>
          <a:off x="6252255" y="144014"/>
          <a:ext cx="1038717" cy="64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用户感知</a:t>
          </a:r>
          <a:endParaRPr lang="zh-CN" altLang="en-US" sz="1200" kern="1200" dirty="0"/>
        </a:p>
      </dsp:txBody>
      <dsp:txXfrm>
        <a:off x="6271236" y="162995"/>
        <a:ext cx="1000755" cy="610112"/>
      </dsp:txXfrm>
    </dsp:sp>
    <dsp:sp modelId="{B581D67E-26B7-4A99-9DFA-A214E3F20191}">
      <dsp:nvSpPr>
        <dsp:cNvPr id="0" name=""/>
        <dsp:cNvSpPr/>
      </dsp:nvSpPr>
      <dsp:spPr>
        <a:xfrm>
          <a:off x="7389160" y="329696"/>
          <a:ext cx="236543" cy="27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7389160" y="385038"/>
        <a:ext cx="165580" cy="166027"/>
      </dsp:txXfrm>
    </dsp:sp>
    <dsp:sp modelId="{10C651CF-809B-435F-A56F-0F17113C6EF5}">
      <dsp:nvSpPr>
        <dsp:cNvPr id="0" name=""/>
        <dsp:cNvSpPr/>
      </dsp:nvSpPr>
      <dsp:spPr>
        <a:xfrm>
          <a:off x="7737281" y="133320"/>
          <a:ext cx="1115772" cy="669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知识，灵感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（结果，决策）</a:t>
          </a:r>
          <a:endParaRPr lang="zh-CN" altLang="en-US" sz="1200" kern="1200" dirty="0"/>
        </a:p>
      </dsp:txBody>
      <dsp:txXfrm>
        <a:off x="7756889" y="152928"/>
        <a:ext cx="1076556" cy="630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37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6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4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1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1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0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3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DA6E4-E7A0-4906-A19D-8536732C93AA}" type="datetimeFigureOut">
              <a:rPr lang="zh-CN" altLang="en-US" smtClean="0"/>
              <a:t>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6B8DE-E155-4C2B-BE22-0F779018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9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6.jpe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前端可视化实践浅析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30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184576" cy="1152128"/>
          </a:xfrm>
        </p:spPr>
        <p:txBody>
          <a:bodyPr anchor="t" anchorCtr="0">
            <a:norm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世纪到近代  可视化辅助工作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南丁格尔玫瑰图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484784"/>
            <a:ext cx="8572500" cy="5019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97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184576" cy="1152128"/>
          </a:xfrm>
        </p:spPr>
        <p:txBody>
          <a:bodyPr anchor="t" anchorCtr="0">
            <a:norm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世纪到近代  可视化辅助工作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地铁网络图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41798"/>
            <a:ext cx="6082886" cy="55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97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576064"/>
          </a:xfrm>
        </p:spPr>
        <p:txBody>
          <a:bodyPr anchor="t" anchorCtr="0">
            <a:normAutofit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多维统计图形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7992888" cy="5649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97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3816424" cy="1008112"/>
          </a:xfrm>
        </p:spPr>
        <p:txBody>
          <a:bodyPr anchor="t" anchorCtr="0">
            <a:normAutofit fontScale="90000"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近年的数据可视化发展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交互可视学            可视化分析学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763688" y="1052736"/>
            <a:ext cx="50405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439652" y="4308902"/>
            <a:ext cx="1656184" cy="172819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19872" y="1556792"/>
            <a:ext cx="1656184" cy="172819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可视化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56922" y="4308902"/>
            <a:ext cx="1656184" cy="172819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交互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>
            <a:stCxn id="8" idx="0"/>
            <a:endCxn id="9" idx="2"/>
          </p:cNvCxnSpPr>
          <p:nvPr/>
        </p:nvCxnSpPr>
        <p:spPr>
          <a:xfrm flipV="1">
            <a:off x="2267744" y="2420888"/>
            <a:ext cx="1152128" cy="1888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9" idx="6"/>
            <a:endCxn id="10" idx="0"/>
          </p:cNvCxnSpPr>
          <p:nvPr/>
        </p:nvCxnSpPr>
        <p:spPr>
          <a:xfrm>
            <a:off x="5076056" y="2420888"/>
            <a:ext cx="1408958" cy="1888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6"/>
            <a:endCxn id="10" idx="2"/>
          </p:cNvCxnSpPr>
          <p:nvPr/>
        </p:nvCxnSpPr>
        <p:spPr>
          <a:xfrm>
            <a:off x="3095836" y="5172998"/>
            <a:ext cx="2561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65042" y="262211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信息获取</a:t>
            </a:r>
          </a:p>
          <a:p>
            <a:pPr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数据处理</a:t>
            </a:r>
          </a:p>
          <a:p>
            <a:pPr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挖掘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77128" y="262211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信息可视化</a:t>
            </a:r>
          </a:p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科学可视化</a:t>
            </a:r>
          </a:p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计算机图形学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73677" y="5296886"/>
            <a:ext cx="10054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人机交互</a:t>
            </a:r>
          </a:p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认知科学</a:t>
            </a:r>
          </a:p>
          <a:p>
            <a:pPr algn="ctr" fontAlgn="base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感知</a:t>
            </a:r>
          </a:p>
        </p:txBody>
      </p:sp>
    </p:spTree>
    <p:extLst>
      <p:ext uri="{BB962C8B-B14F-4D97-AF65-F5344CB8AC3E}">
        <p14:creationId xmlns:p14="http://schemas.microsoft.com/office/powerpoint/2010/main" val="162497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pPr fontAlgn="base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可视化要素</a:t>
            </a:r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71810"/>
            <a:ext cx="3528392" cy="72494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视觉感知和认知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639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完图法则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贴近原则   相似原则   闭合原则等等准则，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这些准则在视觉设计时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发挥重要作用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4247803" cy="37890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6" y="2130326"/>
            <a:ext cx="2592288" cy="4029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536" y="6340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贴近原则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3529" y="6314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相似原则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11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71810"/>
            <a:ext cx="3528392" cy="72494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视觉通道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194" y="1204632"/>
            <a:ext cx="50321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可视化将数据属性采用不同的视觉通道进行编码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157" y="1844824"/>
            <a:ext cx="756084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标记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用来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映射数据的几何单元  点 线 面 体 等</a:t>
            </a:r>
          </a:p>
          <a:p>
            <a:pPr fontAlgn="base">
              <a:lnSpc>
                <a:spcPct val="2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位置</a:t>
            </a:r>
          </a:p>
          <a:p>
            <a:pPr fontAlgn="base"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颜色 （亮度， 饱和度， 色调， 透明度， 配色方案等）</a:t>
            </a:r>
          </a:p>
          <a:p>
            <a:pPr fontAlgn="base"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尺寸</a:t>
            </a:r>
          </a:p>
          <a:p>
            <a:pPr fontAlgn="base"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角度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形状</a:t>
            </a:r>
          </a:p>
          <a:p>
            <a:pPr fontAlgn="base"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纹理</a:t>
            </a:r>
          </a:p>
          <a:p>
            <a:pPr fontAlgn="base"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62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3528392" cy="72494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视觉通道的表现力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7536" y="1052736"/>
            <a:ext cx="648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尽量准确编码数据包含的信息， 忠于原始数据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 smtClean="0"/>
              <a:t>定</a:t>
            </a:r>
            <a:r>
              <a:rPr lang="zh-CN" altLang="en-US" dirty="0"/>
              <a:t>序的表现   </a:t>
            </a:r>
            <a:r>
              <a:rPr lang="en-US" altLang="zh-CN" dirty="0"/>
              <a:t>&gt;    </a:t>
            </a:r>
            <a:r>
              <a:rPr lang="zh-CN" altLang="en-US" dirty="0"/>
              <a:t>定性的表现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57" y="2132856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 smtClean="0"/>
              <a:t>视觉通道表现力排序应依照</a:t>
            </a:r>
            <a:endParaRPr lang="en-US" altLang="zh-CN" dirty="0" smtClean="0"/>
          </a:p>
          <a:p>
            <a:pPr fontAlgn="base"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en-US" altLang="zh-CN" dirty="0"/>
              <a:t>  </a:t>
            </a:r>
            <a:r>
              <a:rPr lang="zh-CN" altLang="en-US" dirty="0"/>
              <a:t>精确性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 史蒂文斯幂次法则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 亮度   </a:t>
            </a:r>
            <a:r>
              <a:rPr lang="en-US" altLang="zh-CN" dirty="0"/>
              <a:t>&lt;   </a:t>
            </a:r>
            <a:r>
              <a:rPr lang="zh-CN" altLang="en-US" dirty="0"/>
              <a:t>响度   </a:t>
            </a:r>
            <a:r>
              <a:rPr lang="en-US" altLang="zh-CN" dirty="0"/>
              <a:t>&lt;   </a:t>
            </a:r>
            <a:r>
              <a:rPr lang="zh-CN" altLang="en-US" dirty="0"/>
              <a:t>面积     </a:t>
            </a:r>
            <a:r>
              <a:rPr lang="en-US" altLang="zh-CN" dirty="0"/>
              <a:t>&lt;    </a:t>
            </a:r>
            <a:r>
              <a:rPr lang="zh-CN" altLang="en-US" dirty="0"/>
              <a:t>长度     </a:t>
            </a:r>
            <a:r>
              <a:rPr lang="en-US" altLang="zh-CN" dirty="0"/>
              <a:t>&lt;     </a:t>
            </a:r>
            <a:r>
              <a:rPr lang="zh-CN" altLang="en-US" dirty="0"/>
              <a:t>灰对比度    </a:t>
            </a:r>
            <a:r>
              <a:rPr lang="en-US" altLang="zh-CN" dirty="0"/>
              <a:t>&lt;    </a:t>
            </a:r>
            <a:r>
              <a:rPr lang="zh-CN" altLang="en-US" dirty="0"/>
              <a:t>电流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2   </a:t>
            </a:r>
            <a:r>
              <a:rPr lang="zh-CN" altLang="en-US" dirty="0"/>
              <a:t>可辨性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 面积  </a:t>
            </a:r>
            <a:r>
              <a:rPr lang="en-US" altLang="zh-CN" dirty="0"/>
              <a:t>&lt;  </a:t>
            </a:r>
            <a:r>
              <a:rPr lang="zh-CN" altLang="en-US" dirty="0"/>
              <a:t>长度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3   </a:t>
            </a:r>
            <a:r>
              <a:rPr lang="zh-CN" altLang="en-US" dirty="0"/>
              <a:t>可分离性       可以摆脱其他通道干扰的能力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4   </a:t>
            </a:r>
            <a:r>
              <a:rPr lang="zh-CN" altLang="en-US" dirty="0"/>
              <a:t>视觉突出       自身更能起到强调作用的能力</a:t>
            </a:r>
          </a:p>
        </p:txBody>
      </p:sp>
    </p:spTree>
    <p:extLst>
      <p:ext uri="{BB962C8B-B14F-4D97-AF65-F5344CB8AC3E}">
        <p14:creationId xmlns:p14="http://schemas.microsoft.com/office/powerpoint/2010/main" val="310768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4464496" cy="724942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视觉通道的表现力排序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1052736"/>
            <a:ext cx="8568952" cy="172819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3528" y="2962708"/>
            <a:ext cx="8568951" cy="172819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3528" y="4869160"/>
            <a:ext cx="8568951" cy="172819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961" y="1178168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分类的</a:t>
            </a:r>
            <a:endParaRPr lang="en-US" altLang="zh-CN" sz="2400" dirty="0" smtClean="0"/>
          </a:p>
          <a:p>
            <a:r>
              <a:rPr lang="zh-CN" altLang="en-US" sz="2400" dirty="0" smtClean="0"/>
              <a:t>定性的</a:t>
            </a:r>
            <a:endParaRPr lang="en-US" altLang="zh-CN" sz="2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是什么</a:t>
            </a:r>
            <a:endParaRPr lang="en-US" altLang="zh-CN" sz="1400" dirty="0" smtClean="0"/>
          </a:p>
          <a:p>
            <a:r>
              <a:rPr lang="zh-CN" altLang="en-US" sz="1400" dirty="0"/>
              <a:t>在哪里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69" y="3195862"/>
            <a:ext cx="11079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定量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r>
              <a:rPr lang="zh-CN" altLang="en-US" sz="2400" dirty="0" smtClean="0"/>
              <a:t>定序的</a:t>
            </a:r>
            <a:endParaRPr lang="en-US" altLang="zh-CN" sz="2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程度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8569" y="5102314"/>
            <a:ext cx="11079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关系的</a:t>
            </a:r>
            <a:endParaRPr lang="en-US" altLang="zh-CN" sz="2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/>
              <a:t>分组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313662"/>
              </p:ext>
            </p:extLst>
          </p:nvPr>
        </p:nvGraphicFramePr>
        <p:xfrm>
          <a:off x="1649277" y="1071277"/>
          <a:ext cx="7224464" cy="179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6116"/>
                <a:gridCol w="1806116"/>
                <a:gridCol w="1806116"/>
                <a:gridCol w="1806116"/>
              </a:tblGrid>
              <a:tr h="12055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9392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位置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色调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形状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 图案 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纹理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901150" y="1178168"/>
            <a:ext cx="1224136" cy="102669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51720" y="1340768"/>
            <a:ext cx="288032" cy="2880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051720" y="1781200"/>
            <a:ext cx="288032" cy="2880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99792" y="1781200"/>
            <a:ext cx="288032" cy="2880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90086" y="1325009"/>
            <a:ext cx="296416" cy="3048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17167" y="1325009"/>
            <a:ext cx="288032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98470" y="1779536"/>
            <a:ext cx="288032" cy="304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13863" y="1771152"/>
            <a:ext cx="291335" cy="3131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00092" y="1302035"/>
            <a:ext cx="36004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869720" y="1279061"/>
            <a:ext cx="360040" cy="350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弦形 23"/>
          <p:cNvSpPr/>
          <p:nvPr/>
        </p:nvSpPr>
        <p:spPr>
          <a:xfrm>
            <a:off x="5400092" y="1806091"/>
            <a:ext cx="360040" cy="36004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十字形 24"/>
          <p:cNvSpPr/>
          <p:nvPr/>
        </p:nvSpPr>
        <p:spPr>
          <a:xfrm>
            <a:off x="5869720" y="1814475"/>
            <a:ext cx="360040" cy="351656"/>
          </a:xfrm>
          <a:prstGeom prst="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344308" y="1412776"/>
            <a:ext cx="504056" cy="4956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62511" y="1412776"/>
            <a:ext cx="504056" cy="495672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64716"/>
              </p:ext>
            </p:extLst>
          </p:nvPr>
        </p:nvGraphicFramePr>
        <p:xfrm>
          <a:off x="1519703" y="4954895"/>
          <a:ext cx="7372776" cy="1786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94"/>
                <a:gridCol w="1843194"/>
                <a:gridCol w="1843194"/>
                <a:gridCol w="1843194"/>
              </a:tblGrid>
              <a:tr h="12325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912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包含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    连接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   相似 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        接近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04846"/>
              </p:ext>
            </p:extLst>
          </p:nvPr>
        </p:nvGraphicFramePr>
        <p:xfrm>
          <a:off x="1536562" y="3013436"/>
          <a:ext cx="7355916" cy="170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254"/>
                <a:gridCol w="1224136"/>
                <a:gridCol w="1152128"/>
                <a:gridCol w="1224136"/>
                <a:gridCol w="1152128"/>
                <a:gridCol w="1224134"/>
              </a:tblGrid>
              <a:tr h="10689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08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坐标轴位置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长度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角度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面积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亮度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/ </a:t>
                      </a:r>
                    </a:p>
                    <a:p>
                      <a:r>
                        <a:rPr lang="zh-CN" altLang="en-US" baseline="0" dirty="0" smtClean="0"/>
                        <a:t>饱和度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图案亮度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1691680" y="364502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53138" y="357301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490659" y="357301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051720" y="357301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987824" y="3245277"/>
            <a:ext cx="961216" cy="891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87824" y="3492501"/>
            <a:ext cx="504056" cy="891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87824" y="3737682"/>
            <a:ext cx="648072" cy="891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004048" y="3202647"/>
            <a:ext cx="86468" cy="75978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729426" y="3177494"/>
            <a:ext cx="86468" cy="759787"/>
          </a:xfrm>
          <a:prstGeom prst="rect">
            <a:avLst/>
          </a:prstGeom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421044" y="3223979"/>
            <a:ext cx="86468" cy="759787"/>
          </a:xfrm>
          <a:prstGeom prst="rect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552902" y="3739998"/>
            <a:ext cx="792088" cy="250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552902" y="3223978"/>
            <a:ext cx="207230" cy="4210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5478" y="3223979"/>
            <a:ext cx="479511" cy="4210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588224" y="3512011"/>
            <a:ext cx="479511" cy="42104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116825" y="3212976"/>
            <a:ext cx="479511" cy="4210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812360" y="3212976"/>
            <a:ext cx="504056" cy="495672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316416" y="3509392"/>
            <a:ext cx="504056" cy="495672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853138" y="4994592"/>
            <a:ext cx="432048" cy="102669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925146" y="5102314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925146" y="5589240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369202" y="5597961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798470" y="5110698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798470" y="5597624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242526" y="5606345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605289" y="5092789"/>
            <a:ext cx="288032" cy="2880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605289" y="5579715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6049345" y="5588436"/>
            <a:ext cx="288032" cy="2880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524328" y="5110698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524328" y="5597624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848364" y="5597624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>
            <a:stCxn id="57" idx="5"/>
            <a:endCxn id="59" idx="1"/>
          </p:cNvCxnSpPr>
          <p:nvPr/>
        </p:nvCxnSpPr>
        <p:spPr>
          <a:xfrm>
            <a:off x="4044321" y="5356549"/>
            <a:ext cx="240386" cy="29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6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4" grpId="0"/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98072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lnSpc>
                <a:spcPct val="210000"/>
              </a:lnSpc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​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数据可视化的前世今生</a:t>
            </a:r>
          </a:p>
          <a:p>
            <a:pPr marL="0" indent="0" fontAlgn="base">
              <a:lnSpc>
                <a:spcPct val="210000"/>
              </a:lnSpc>
              <a:buNone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可视化要素和基础</a:t>
            </a:r>
          </a:p>
          <a:p>
            <a:pPr marL="0" indent="0" fontAlgn="base">
              <a:lnSpc>
                <a:spcPct val="210000"/>
              </a:lnSpc>
              <a:buNone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数据处理</a:t>
            </a:r>
          </a:p>
          <a:p>
            <a:pPr marL="0" indent="0" fontAlgn="base">
              <a:lnSpc>
                <a:spcPct val="210000"/>
              </a:lnSpc>
              <a:buNone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可视化入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坑指南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fontAlgn="base">
              <a:lnSpc>
                <a:spcPct val="210000"/>
              </a:lnSpc>
              <a:buNone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说下交互</a:t>
            </a:r>
          </a:p>
          <a:p>
            <a:pPr marL="0" indent="0" fontAlgn="base">
              <a:lnSpc>
                <a:spcPct val="210000"/>
              </a:lnSpc>
              <a:buNone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开展可视化工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作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61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数据可视化流程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85884036"/>
              </p:ext>
            </p:extLst>
          </p:nvPr>
        </p:nvGraphicFramePr>
        <p:xfrm>
          <a:off x="179512" y="980728"/>
          <a:ext cx="8856984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下弧形箭头 10"/>
          <p:cNvSpPr/>
          <p:nvPr/>
        </p:nvSpPr>
        <p:spPr>
          <a:xfrm>
            <a:off x="5148063" y="1772816"/>
            <a:ext cx="1800201" cy="360040"/>
          </a:xfrm>
          <a:prstGeom prst="curvedUpArrow">
            <a:avLst/>
          </a:prstGeom>
          <a:ln w="3175">
            <a:solidFill>
              <a:schemeClr val="accent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下弧形箭头 8"/>
          <p:cNvSpPr/>
          <p:nvPr/>
        </p:nvSpPr>
        <p:spPr>
          <a:xfrm>
            <a:off x="2004888" y="1772816"/>
            <a:ext cx="5001727" cy="612626"/>
          </a:xfrm>
          <a:prstGeom prst="curvedUpArrow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3635895" y="1772816"/>
            <a:ext cx="3370719" cy="504056"/>
          </a:xfrm>
          <a:prstGeom prst="curvedUpArrow">
            <a:avLst/>
          </a:prstGeom>
          <a:ln w="3175">
            <a:solidFill>
              <a:schemeClr val="tx2">
                <a:lumMod val="40000"/>
                <a:lumOff val="6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0394" y="2107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</a:rPr>
              <a:t>反馈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005064"/>
            <a:ext cx="4045644" cy="271760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2636912"/>
            <a:ext cx="6048672" cy="180589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79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1" grpId="0" animBg="1"/>
      <p:bldP spid="9" grpId="0" animBg="1"/>
      <p:bldP spid="10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 smtClean="0"/>
              <a:t>数据采集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628800"/>
            <a:ext cx="82809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zh-CN" sz="2000" dirty="0"/>
              <a:t>1  </a:t>
            </a:r>
            <a:r>
              <a:rPr lang="zh-CN" altLang="en-US" sz="2000" dirty="0"/>
              <a:t>前端监控系统主要采集内容</a:t>
            </a:r>
          </a:p>
          <a:p>
            <a:pPr fontAlgn="base">
              <a:lnSpc>
                <a:spcPct val="200000"/>
              </a:lnSpc>
            </a:pPr>
            <a:r>
              <a:rPr lang="zh-CN" altLang="en-US" sz="2000" dirty="0"/>
              <a:t>       用户行为，用户信息，用户代理，</a:t>
            </a:r>
          </a:p>
          <a:p>
            <a:pPr fontAlgn="base">
              <a:lnSpc>
                <a:spcPct val="200000"/>
              </a:lnSpc>
            </a:pPr>
            <a:r>
              <a:rPr lang="zh-CN" altLang="en-US" sz="2000" dirty="0"/>
              <a:t>       日志信息，报错信息，位置信息，</a:t>
            </a:r>
          </a:p>
          <a:p>
            <a:pPr fontAlgn="base">
              <a:lnSpc>
                <a:spcPct val="200000"/>
              </a:lnSpc>
            </a:pPr>
            <a:r>
              <a:rPr lang="zh-CN" altLang="en-US" sz="2000" dirty="0"/>
              <a:t>       性能数据等等</a:t>
            </a:r>
          </a:p>
          <a:p>
            <a:pPr fontAlgn="base">
              <a:lnSpc>
                <a:spcPct val="200000"/>
              </a:lnSpc>
            </a:pP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en-US" altLang="zh-CN" sz="2000" dirty="0" smtClean="0"/>
              <a:t>2</a:t>
            </a:r>
            <a:r>
              <a:rPr lang="en-US" altLang="zh-CN" sz="2000" dirty="0"/>
              <a:t>  </a:t>
            </a:r>
            <a:r>
              <a:rPr lang="zh-CN" altLang="en-US" sz="2000" dirty="0"/>
              <a:t>业务层面处理好的安全的源数据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1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数据处理和变换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786" y="908720"/>
            <a:ext cx="77165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数据滤波     </a:t>
            </a:r>
            <a:r>
              <a:rPr lang="zh-CN" altLang="en-US" sz="2000" dirty="0" smtClean="0"/>
              <a:t>     去</a:t>
            </a:r>
            <a:r>
              <a:rPr lang="zh-CN" altLang="en-US" sz="2000" dirty="0"/>
              <a:t>噪  数据重建</a:t>
            </a:r>
          </a:p>
          <a:p>
            <a:pPr fontAlgn="base">
              <a:lnSpc>
                <a:spcPct val="150000"/>
              </a:lnSpc>
            </a:pPr>
            <a:endParaRPr lang="zh-CN" altLang="en-US" sz="2000" dirty="0"/>
          </a:p>
          <a:p>
            <a:pPr fontAlgn="base">
              <a:lnSpc>
                <a:spcPct val="150000"/>
              </a:lnSpc>
            </a:pPr>
            <a:r>
              <a:rPr lang="en-US" altLang="zh-CN" sz="2000" dirty="0"/>
              <a:t>2 </a:t>
            </a:r>
            <a:r>
              <a:rPr lang="zh-CN" altLang="en-US" sz="2000" dirty="0"/>
              <a:t>数据降维     </a:t>
            </a:r>
            <a:r>
              <a:rPr lang="zh-CN" altLang="en-US" sz="2000" dirty="0" smtClean="0"/>
              <a:t>     二</a:t>
            </a:r>
            <a:r>
              <a:rPr lang="zh-CN" altLang="en-US" sz="2000" dirty="0"/>
              <a:t>维图像表现高维数据    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    </a:t>
            </a:r>
            <a:r>
              <a:rPr lang="en-US" altLang="zh-CN" sz="2000" dirty="0"/>
              <a:t>2.1  </a:t>
            </a:r>
            <a:r>
              <a:rPr lang="zh-CN" altLang="en-US" sz="2000" dirty="0"/>
              <a:t>维度选择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    </a:t>
            </a:r>
            <a:r>
              <a:rPr lang="en-US" altLang="zh-CN" sz="2000" dirty="0"/>
              <a:t>2.2  </a:t>
            </a:r>
            <a:r>
              <a:rPr lang="zh-CN" altLang="en-US" sz="2000" dirty="0"/>
              <a:t>降维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    </a:t>
            </a:r>
            <a:r>
              <a:rPr lang="en-US" altLang="zh-CN" sz="2000" dirty="0"/>
              <a:t>2.3  </a:t>
            </a:r>
            <a:r>
              <a:rPr lang="zh-CN" altLang="en-US" sz="2000" dirty="0"/>
              <a:t>维度堆叠</a:t>
            </a:r>
          </a:p>
          <a:p>
            <a:pPr fontAlgn="base">
              <a:lnSpc>
                <a:spcPct val="150000"/>
              </a:lnSpc>
            </a:pPr>
            <a:endParaRPr lang="zh-CN" altLang="en-US" sz="2000" dirty="0"/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/>
              <a:t>3 </a:t>
            </a:r>
            <a:r>
              <a:rPr lang="zh-CN" altLang="en-US" sz="2000" dirty="0"/>
              <a:t>数据采样    </a:t>
            </a:r>
            <a:r>
              <a:rPr lang="zh-CN" altLang="en-US" sz="2000" dirty="0" smtClean="0"/>
              <a:t>      以</a:t>
            </a:r>
            <a:r>
              <a:rPr lang="zh-CN" altLang="en-US" sz="2000" dirty="0"/>
              <a:t>离散的数据估算插入真实数据</a:t>
            </a:r>
          </a:p>
          <a:p>
            <a:pPr fontAlgn="base">
              <a:lnSpc>
                <a:spcPct val="150000"/>
              </a:lnSpc>
            </a:pPr>
            <a:endParaRPr lang="zh-CN" altLang="en-US" sz="2000" dirty="0"/>
          </a:p>
          <a:p>
            <a:pPr fontAlgn="base">
              <a:lnSpc>
                <a:spcPct val="150000"/>
              </a:lnSpc>
            </a:pPr>
            <a:r>
              <a:rPr lang="en-US" altLang="zh-CN" sz="2000" dirty="0"/>
              <a:t>4 </a:t>
            </a:r>
            <a:r>
              <a:rPr lang="zh-CN" altLang="en-US" sz="2000" dirty="0"/>
              <a:t>数据聚类和剖分    </a:t>
            </a:r>
            <a:r>
              <a:rPr lang="zh-CN" altLang="en-US" sz="2000" dirty="0" smtClean="0"/>
              <a:t> 减少</a:t>
            </a:r>
            <a:r>
              <a:rPr lang="zh-CN" altLang="en-US" sz="2000" dirty="0"/>
              <a:t>要表达的数据量  减少统计的数量和维度</a:t>
            </a:r>
          </a:p>
          <a:p>
            <a:pPr fontAlgn="base">
              <a:lnSpc>
                <a:spcPct val="150000"/>
              </a:lnSpc>
            </a:pPr>
            <a:endParaRPr lang="zh-CN" altLang="en-US" sz="2000" dirty="0"/>
          </a:p>
          <a:p>
            <a:pPr fontAlgn="base">
              <a:lnSpc>
                <a:spcPct val="150000"/>
              </a:lnSpc>
            </a:pPr>
            <a:r>
              <a:rPr lang="en-US" altLang="zh-CN" sz="2000" dirty="0"/>
              <a:t>5 </a:t>
            </a:r>
            <a:r>
              <a:rPr lang="zh-CN" altLang="en-US" sz="2000" dirty="0"/>
              <a:t>数据配准和转换  </a:t>
            </a:r>
            <a:r>
              <a:rPr lang="zh-CN" altLang="en-US" sz="2000" dirty="0" smtClean="0"/>
              <a:t>   方便</a:t>
            </a:r>
            <a:r>
              <a:rPr lang="zh-CN" altLang="en-US" sz="2000" dirty="0"/>
              <a:t>比</a:t>
            </a:r>
            <a:r>
              <a:rPr lang="zh-CN" altLang="en-US" sz="2000" dirty="0" smtClean="0"/>
              <a:t>对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348879"/>
            <a:ext cx="4572000" cy="161785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10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>
            <a:normAutofit fontScale="90000"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3200" dirty="0" smtClean="0"/>
              <a:t>前端数据处理实践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2800" dirty="0"/>
              <a:t>一  计算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28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400"/>
              </a:lnSpc>
            </a:pPr>
            <a:r>
              <a:rPr lang="zh-CN" altLang="en-US" dirty="0"/>
              <a:t>数据分类</a:t>
            </a:r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1 </a:t>
            </a:r>
            <a:r>
              <a:rPr lang="zh-CN" altLang="en-US" sz="1400" dirty="0"/>
              <a:t>后端处理完成，可以直接成图的数据</a:t>
            </a:r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2 </a:t>
            </a:r>
            <a:r>
              <a:rPr lang="zh-CN" altLang="en-US" sz="1400" dirty="0"/>
              <a:t>安全的全量或大量数据，多用于前端多维度展示时提供，前端根据需要统计的维度进行聚合</a:t>
            </a:r>
          </a:p>
          <a:p>
            <a:pPr fontAlgn="base">
              <a:lnSpc>
                <a:spcPts val="2400"/>
              </a:lnSpc>
            </a:pPr>
            <a:endParaRPr lang="zh-CN" altLang="en-US" sz="1600" dirty="0"/>
          </a:p>
          <a:p>
            <a:pPr fontAlgn="base">
              <a:lnSpc>
                <a:spcPts val="2400"/>
              </a:lnSpc>
            </a:pPr>
            <a:r>
              <a:rPr lang="zh-CN" altLang="en-US" dirty="0"/>
              <a:t>计算</a:t>
            </a:r>
          </a:p>
          <a:p>
            <a:pPr fontAlgn="base">
              <a:lnSpc>
                <a:spcPts val="2400"/>
              </a:lnSpc>
            </a:pPr>
            <a:r>
              <a:rPr lang="zh-CN" altLang="en-US" sz="1400" dirty="0"/>
              <a:t>我偏向使用</a:t>
            </a:r>
            <a:r>
              <a:rPr lang="en-US" altLang="zh-CN" sz="1400" dirty="0"/>
              <a:t>array</a:t>
            </a:r>
            <a:r>
              <a:rPr lang="zh-CN" altLang="en-US" sz="1400" dirty="0"/>
              <a:t>来存储和计算大量的数据</a:t>
            </a:r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1  </a:t>
            </a:r>
            <a:r>
              <a:rPr lang="zh-CN" altLang="en-US" sz="1400" dirty="0"/>
              <a:t>存储结构           大量的多维数据适合 </a:t>
            </a:r>
            <a:r>
              <a:rPr lang="en-US" altLang="zh-CN" sz="1400" dirty="0"/>
              <a:t>array</a:t>
            </a:r>
            <a:r>
              <a:rPr lang="zh-CN" altLang="en-US" sz="1400" dirty="0"/>
              <a:t>进行存储</a:t>
            </a:r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2  JS</a:t>
            </a:r>
            <a:r>
              <a:rPr lang="zh-CN" altLang="en-US" sz="1400" dirty="0"/>
              <a:t>语言特点        我们可以用 </a:t>
            </a:r>
            <a:r>
              <a:rPr lang="en-US" altLang="zh-CN" sz="1400" dirty="0"/>
              <a:t>array</a:t>
            </a:r>
            <a:r>
              <a:rPr lang="zh-CN" altLang="en-US" sz="1400" dirty="0"/>
              <a:t>模拟大多数的数据结构</a:t>
            </a:r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3  array</a:t>
            </a:r>
            <a:r>
              <a:rPr lang="zh-CN" altLang="en-US" sz="1400" dirty="0"/>
              <a:t>原生的一些方法和 以</a:t>
            </a:r>
            <a:r>
              <a:rPr lang="en-US" altLang="zh-CN" sz="1400" dirty="0" err="1"/>
              <a:t>lodash</a:t>
            </a:r>
            <a:r>
              <a:rPr lang="zh-CN" altLang="en-US" sz="1400" dirty="0"/>
              <a:t>为例的工具库方便对数据进行一些处理</a:t>
            </a:r>
          </a:p>
          <a:p>
            <a:pPr fontAlgn="base">
              <a:lnSpc>
                <a:spcPts val="2400"/>
              </a:lnSpc>
            </a:pPr>
            <a:r>
              <a:rPr lang="zh-CN" altLang="en-US" sz="1400" dirty="0"/>
              <a:t>计算较多的是格式转换和聚合操作   </a:t>
            </a:r>
            <a:r>
              <a:rPr lang="en-US" altLang="zh-CN" sz="1400" dirty="0"/>
              <a:t>map  reduce</a:t>
            </a:r>
          </a:p>
          <a:p>
            <a:pPr fontAlgn="base">
              <a:lnSpc>
                <a:spcPts val="2400"/>
              </a:lnSpc>
            </a:pPr>
            <a:endParaRPr lang="en-US" altLang="zh-CN" sz="1600" dirty="0"/>
          </a:p>
          <a:p>
            <a:pPr fontAlgn="base">
              <a:lnSpc>
                <a:spcPts val="2400"/>
              </a:lnSpc>
            </a:pPr>
            <a:r>
              <a:rPr lang="zh-CN" altLang="en-US" dirty="0"/>
              <a:t>个人偏好</a:t>
            </a:r>
          </a:p>
          <a:p>
            <a:pPr fontAlgn="base">
              <a:lnSpc>
                <a:spcPts val="2400"/>
              </a:lnSpc>
            </a:pPr>
            <a:r>
              <a:rPr lang="zh-CN" altLang="en-US" sz="1400" dirty="0"/>
              <a:t>推荐使用 </a:t>
            </a:r>
            <a:r>
              <a:rPr lang="en-US" altLang="zh-CN" sz="1400" dirty="0" err="1"/>
              <a:t>lodash</a:t>
            </a:r>
            <a:r>
              <a:rPr lang="zh-CN" altLang="en-US" sz="1400" dirty="0"/>
              <a:t>， </a:t>
            </a:r>
            <a:r>
              <a:rPr lang="en-US" altLang="zh-CN" sz="1400" dirty="0" err="1"/>
              <a:t>RxJS</a:t>
            </a:r>
            <a:r>
              <a:rPr lang="en-US" altLang="zh-CN" sz="1400" dirty="0"/>
              <a:t> </a:t>
            </a:r>
            <a:r>
              <a:rPr lang="zh-CN" altLang="en-US" sz="1400" dirty="0"/>
              <a:t>等工具库         </a:t>
            </a:r>
            <a:r>
              <a:rPr lang="en-US" altLang="zh-CN" sz="1400" dirty="0"/>
              <a:t>pairs  throttle </a:t>
            </a:r>
            <a:r>
              <a:rPr lang="zh-CN" altLang="en-US" sz="1400" dirty="0"/>
              <a:t>等</a:t>
            </a:r>
          </a:p>
          <a:p>
            <a:pPr fontAlgn="base">
              <a:lnSpc>
                <a:spcPts val="2400"/>
              </a:lnSpc>
            </a:pPr>
            <a:r>
              <a:rPr lang="zh-CN" altLang="en-US" sz="1400" dirty="0"/>
              <a:t>推荐使用的 </a:t>
            </a:r>
            <a:r>
              <a:rPr lang="en-US" altLang="zh-CN" sz="1400" dirty="0"/>
              <a:t>array</a:t>
            </a:r>
            <a:r>
              <a:rPr lang="zh-CN" altLang="en-US" sz="1400" dirty="0"/>
              <a:t>方法                            </a:t>
            </a:r>
            <a:r>
              <a:rPr lang="en-US" altLang="zh-CN" sz="1400" dirty="0" smtClean="0"/>
              <a:t>map </a:t>
            </a:r>
            <a:r>
              <a:rPr lang="en-US" altLang="zh-CN" sz="1400" dirty="0"/>
              <a:t>reduce filter </a:t>
            </a:r>
            <a:r>
              <a:rPr lang="en-US" altLang="zh-CN" sz="1400" dirty="0" err="1"/>
              <a:t>concat</a:t>
            </a:r>
            <a:r>
              <a:rPr lang="en-US" altLang="zh-CN" sz="1400" dirty="0"/>
              <a:t> slice  </a:t>
            </a:r>
            <a:r>
              <a:rPr lang="zh-CN" altLang="en-US" sz="1400" dirty="0"/>
              <a:t>和  </a:t>
            </a:r>
            <a:r>
              <a:rPr lang="en-US" altLang="zh-CN" sz="1400" dirty="0"/>
              <a:t>split/join </a:t>
            </a:r>
            <a:r>
              <a:rPr lang="en-US" altLang="zh-CN" sz="1400" dirty="0" err="1"/>
              <a:t>forEach</a:t>
            </a:r>
            <a:endParaRPr lang="en-US" altLang="zh-CN" sz="1400" dirty="0"/>
          </a:p>
          <a:p>
            <a:pPr fontAlgn="base">
              <a:lnSpc>
                <a:spcPts val="2400"/>
              </a:lnSpc>
            </a:pPr>
            <a:r>
              <a:rPr lang="en-US" altLang="zh-CN" sz="1400" dirty="0"/>
              <a:t>        </a:t>
            </a:r>
            <a:r>
              <a:rPr lang="zh-CN" altLang="en-US" sz="1400" dirty="0"/>
              <a:t>纯函数 引用透明 返回新数组          </a:t>
            </a:r>
            <a:r>
              <a:rPr lang="en-US" altLang="zh-CN" sz="1400" dirty="0"/>
              <a:t>map(x =&gt; x)   </a:t>
            </a:r>
            <a:r>
              <a:rPr lang="en-US" altLang="zh-CN" sz="1400" dirty="0" err="1"/>
              <a:t>x.concat</a:t>
            </a:r>
            <a:r>
              <a:rPr lang="en-US" altLang="zh-CN" sz="1400" dirty="0"/>
              <a:t>([y])  </a:t>
            </a:r>
            <a:r>
              <a:rPr lang="en-US" altLang="zh-CN" sz="1400" dirty="0" err="1"/>
              <a:t>x.slice</a:t>
            </a:r>
            <a:r>
              <a:rPr lang="en-US" altLang="zh-CN" sz="1400" dirty="0"/>
              <a:t>()</a:t>
            </a:r>
          </a:p>
          <a:p>
            <a:pPr fontAlgn="base">
              <a:lnSpc>
                <a:spcPts val="2400"/>
              </a:lnSpc>
            </a:pPr>
            <a:r>
              <a:rPr lang="zh-CN" altLang="en-US" sz="1400" dirty="0"/>
              <a:t>不推荐使用的                                        </a:t>
            </a:r>
            <a:r>
              <a:rPr lang="en-US" altLang="zh-CN" sz="1400" dirty="0" smtClean="0"/>
              <a:t>sort</a:t>
            </a:r>
            <a:r>
              <a:rPr lang="en-US" altLang="zh-CN" sz="1400" dirty="0"/>
              <a:t>    reverse    push/shift     </a:t>
            </a:r>
            <a:r>
              <a:rPr lang="en-US" altLang="zh-CN" sz="1400" dirty="0" err="1"/>
              <a:t>for..</a:t>
            </a:r>
            <a:r>
              <a:rPr lang="en-US" altLang="zh-CN" sz="1400" dirty="0" err="1" smtClean="0"/>
              <a:t>in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91301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38" y="202630"/>
            <a:ext cx="8229600" cy="778098"/>
          </a:xfrm>
        </p:spPr>
        <p:txBody>
          <a:bodyPr>
            <a:normAutofit fontScale="90000"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3200" dirty="0" smtClean="0"/>
              <a:t>前端数据处理实践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13892" y="1844824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时间复杂度       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</a:t>
            </a:r>
            <a:r>
              <a:rPr lang="zh-CN" altLang="en-US" sz="1600" dirty="0"/>
              <a:t>实际在连锁店商品统计支撑着亿次的前端数据处理，需要进度条交互配合</a:t>
            </a:r>
          </a:p>
          <a:p>
            <a:pPr fontAlgn="base">
              <a:lnSpc>
                <a:spcPct val="150000"/>
              </a:lnSpc>
            </a:pPr>
            <a:r>
              <a:rPr lang="zh-CN" altLang="en-US" sz="1600" dirty="0"/>
              <a:t>     百万次的运算基本可以很快完成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空间复杂度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</a:t>
            </a:r>
            <a:r>
              <a:rPr lang="zh-CN" altLang="en-US" sz="1600" dirty="0"/>
              <a:t>实际的存储达到百万级以上是完全没问题</a:t>
            </a:r>
          </a:p>
          <a:p>
            <a:pPr fontAlgn="base">
              <a:lnSpc>
                <a:spcPct val="150000"/>
              </a:lnSpc>
            </a:pPr>
            <a:r>
              <a:rPr lang="zh-CN" altLang="en-US" sz="1600" dirty="0"/>
              <a:t>      计算过程中涉及循环的存储，记得及时和保底释放变量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39552" y="98072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50000"/>
              </a:lnSpc>
            </a:pPr>
            <a:r>
              <a:rPr lang="zh-CN" altLang="en-US" sz="2500" dirty="0" smtClean="0"/>
              <a:t>二  边界和性能实践</a:t>
            </a:r>
            <a:endParaRPr lang="zh-CN" altLang="en-US" sz="25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13892" y="444906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50000"/>
              </a:lnSpc>
            </a:pPr>
            <a:r>
              <a:rPr lang="zh-CN" altLang="en-US" sz="2500" dirty="0" smtClean="0"/>
              <a:t>三 数据安全</a:t>
            </a:r>
            <a:endParaRPr lang="zh-CN" alt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373216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1600" dirty="0"/>
              <a:t>需要确保基础数据脱敏</a:t>
            </a:r>
          </a:p>
          <a:p>
            <a:pPr fontAlgn="base">
              <a:lnSpc>
                <a:spcPct val="150000"/>
              </a:lnSpc>
            </a:pPr>
            <a:r>
              <a:rPr lang="zh-CN" altLang="en-US" sz="1600" dirty="0"/>
              <a:t>基础</a:t>
            </a:r>
            <a:r>
              <a:rPr lang="zh-CN" altLang="en-US" sz="1600" dirty="0" smtClean="0"/>
              <a:t>数据除用来做聚合计算外，  还</a:t>
            </a:r>
            <a:r>
              <a:rPr lang="zh-CN" altLang="en-US" sz="1600" dirty="0"/>
              <a:t>可用在图表</a:t>
            </a:r>
            <a:r>
              <a:rPr lang="en-US" altLang="zh-CN" sz="1600" dirty="0"/>
              <a:t>BI</a:t>
            </a:r>
            <a:r>
              <a:rPr lang="zh-CN" altLang="en-US" sz="1600" dirty="0"/>
              <a:t>工具，热力图点等</a:t>
            </a:r>
          </a:p>
        </p:txBody>
      </p:sp>
    </p:spTree>
    <p:extLst>
      <p:ext uri="{BB962C8B-B14F-4D97-AF65-F5344CB8AC3E}">
        <p14:creationId xmlns:p14="http://schemas.microsoft.com/office/powerpoint/2010/main" val="202484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 fontScale="90000"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可视化入坑</a:t>
            </a:r>
            <a:br>
              <a:rPr lang="zh-CN" altLang="en-US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画图要手的</a:t>
            </a:r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可视化图形的一般</a:t>
            </a:r>
            <a:r>
              <a:rPr lang="zh-CN" altLang="en-US" sz="3600" dirty="0" smtClean="0"/>
              <a:t>划分</a:t>
            </a:r>
            <a:endParaRPr lang="zh-CN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06648"/>
              </p:ext>
            </p:extLst>
          </p:nvPr>
        </p:nvGraphicFramePr>
        <p:xfrm>
          <a:off x="539552" y="1397000"/>
          <a:ext cx="8280920" cy="3491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28192"/>
                <a:gridCol w="1584176"/>
                <a:gridCol w="1656184"/>
                <a:gridCol w="2376264"/>
                <a:gridCol w="936104"/>
              </a:tblGrid>
              <a:tr h="51983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单变量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双变量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多变量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时序数据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其他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201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数据轨迹图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抖动图         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核密度估计图 </a:t>
                      </a:r>
                      <a:endParaRPr lang="en-US" altLang="zh-CN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柱状图</a:t>
                      </a:r>
                      <a: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直方图</a:t>
                      </a:r>
                      <a: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饼图</a:t>
                      </a:r>
                      <a: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zh-CN" altLang="en-US" b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盒须</a:t>
                      </a:r>
                      <a:r>
                        <a:rPr lang="en-US" altLang="zh-CN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箱线</a:t>
                      </a:r>
                      <a:r>
                        <a:rPr lang="en-US" altLang="zh-CN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散点图</a:t>
                      </a:r>
                      <a:b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气泡图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对数图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半数图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等值线图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热力图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颜色映射图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趋势图</a:t>
                      </a:r>
                      <a:r>
                        <a:rPr lang="zh-CN" altLang="en-US" dirty="0" smtClean="0"/>
                        <a:t/>
                      </a:r>
                      <a:br>
                        <a:rPr lang="zh-CN" altLang="en-US" dirty="0" smtClean="0"/>
                      </a:b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其他类趋势图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1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尝试动手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340768"/>
            <a:ext cx="323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1  </a:t>
            </a:r>
            <a:r>
              <a:rPr lang="zh-CN" altLang="en-US" sz="2800" dirty="0"/>
              <a:t>柱状图 </a:t>
            </a:r>
            <a:r>
              <a:rPr lang="en-US" altLang="zh-CN" sz="2800" dirty="0"/>
              <a:t>/  </a:t>
            </a:r>
            <a:r>
              <a:rPr lang="zh-CN" altLang="en-US" sz="2800" dirty="0" smtClean="0"/>
              <a:t>直方图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20032" y="198884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基本的矩形图，数值的实现依赖面积</a:t>
            </a:r>
            <a:r>
              <a:rPr lang="en-US" altLang="zh-CN" dirty="0"/>
              <a:t>/</a:t>
            </a:r>
            <a:r>
              <a:rPr lang="zh-CN" altLang="en-US" dirty="0"/>
              <a:t>长度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952" y="386104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800" dirty="0"/>
              <a:t>双坐标轴图表的通用内容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40" y="4581128"/>
            <a:ext cx="467213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轴线， 背景线，刻度线， 刻度值，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热区， 图例， 动画行为，渐变填充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90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柱状</a:t>
            </a:r>
            <a:r>
              <a:rPr lang="zh-CN" altLang="en-US" sz="3600" dirty="0" smtClean="0"/>
              <a:t>图、直方图</a:t>
            </a:r>
            <a:r>
              <a:rPr lang="zh-CN" altLang="en-US" sz="3600" dirty="0"/>
              <a:t>绘制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971600" y="1916832"/>
            <a:ext cx="0" cy="2952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971600" y="4869160"/>
            <a:ext cx="70567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691680" y="486916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411760" y="486916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131840" y="48775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51920" y="48775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572000" y="48775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292080" y="48775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12160" y="486916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732240" y="4878412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52320" y="4878412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16332"/>
              </p:ext>
            </p:extLst>
          </p:nvPr>
        </p:nvGraphicFramePr>
        <p:xfrm>
          <a:off x="1403650" y="5157192"/>
          <a:ext cx="64807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01-01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01-03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01-05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01-09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01-10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01-11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01-13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 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aseline="0" dirty="0" smtClean="0"/>
                        <a:t>  |</a:t>
                      </a:r>
                      <a:endParaRPr lang="en-US" altLang="zh-CN" sz="105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 15</a:t>
                      </a:r>
                      <a:endParaRPr lang="zh-CN" altLang="en-US" sz="1050" dirty="0" smtClean="0"/>
                    </a:p>
                    <a:p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117502"/>
              </p:ext>
            </p:extLst>
          </p:nvPr>
        </p:nvGraphicFramePr>
        <p:xfrm>
          <a:off x="179512" y="1843529"/>
          <a:ext cx="720080" cy="3386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</a:tblGrid>
              <a:tr h="64807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 smtClean="0"/>
                        <a:t>估值</a:t>
                      </a:r>
                      <a:endParaRPr lang="zh-CN" altLang="en-US" sz="1400" dirty="0"/>
                    </a:p>
                  </a:txBody>
                  <a:tcPr/>
                </a:tc>
              </a:tr>
              <a:tr h="7379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1200</a:t>
                      </a:r>
                      <a:endParaRPr lang="zh-CN" altLang="en-US" sz="1400" dirty="0"/>
                    </a:p>
                  </a:txBody>
                  <a:tcPr/>
                </a:tc>
              </a:tr>
              <a:tr h="7379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800</a:t>
                      </a:r>
                      <a:endParaRPr lang="zh-CN" altLang="en-US" sz="1400" dirty="0"/>
                    </a:p>
                  </a:txBody>
                  <a:tcPr/>
                </a:tc>
              </a:tr>
              <a:tr h="7379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400</a:t>
                      </a:r>
                      <a:endParaRPr lang="zh-CN" altLang="en-US" sz="1400" dirty="0"/>
                    </a:p>
                  </a:txBody>
                  <a:tcPr/>
                </a:tc>
              </a:tr>
              <a:tr h="525074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直接连接符 30"/>
          <p:cNvCxnSpPr/>
          <p:nvPr/>
        </p:nvCxnSpPr>
        <p:spPr>
          <a:xfrm>
            <a:off x="971600" y="2708920"/>
            <a:ext cx="669674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971600" y="3419794"/>
            <a:ext cx="669674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71600" y="4149080"/>
            <a:ext cx="669674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403648" y="1700808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23728" y="1700808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860973" y="1700808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563888" y="1710060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283968" y="1710060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004048" y="1710060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5689054" y="1709192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444208" y="1709192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164288" y="1700808"/>
            <a:ext cx="576064" cy="3240360"/>
          </a:xfrm>
          <a:prstGeom prst="rect">
            <a:avLst/>
          </a:prstGeom>
          <a:solidFill>
            <a:srgbClr val="DCE6F2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511660" y="2204864"/>
            <a:ext cx="360040" cy="2664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31740" y="2780928"/>
            <a:ext cx="360040" cy="20882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951820" y="3140968"/>
            <a:ext cx="360040" cy="17374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671900" y="4725144"/>
            <a:ext cx="360040" cy="1405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391980" y="4149080"/>
            <a:ext cx="36004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112060" y="3717032"/>
            <a:ext cx="360040" cy="115212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832140" y="3546264"/>
            <a:ext cx="360040" cy="13228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552220" y="2852936"/>
            <a:ext cx="360040" cy="20254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7272300" y="3144478"/>
            <a:ext cx="360040" cy="17246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标注 52"/>
          <p:cNvSpPr/>
          <p:nvPr/>
        </p:nvSpPr>
        <p:spPr>
          <a:xfrm>
            <a:off x="1942530" y="1484784"/>
            <a:ext cx="1584176" cy="1070868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估值</a:t>
            </a:r>
            <a:r>
              <a:rPr lang="en-US" altLang="zh-CN" dirty="0" smtClean="0">
                <a:solidFill>
                  <a:schemeClr val="tx1"/>
                </a:solidFill>
              </a:rPr>
              <a:t>: 1024Y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3977" y="5875314"/>
            <a:ext cx="540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坐标轴</a:t>
            </a:r>
            <a:r>
              <a:rPr lang="en-US" altLang="zh-CN" dirty="0" smtClean="0"/>
              <a:t>(</a:t>
            </a:r>
            <a:r>
              <a:rPr lang="zh-CN" altLang="en-US" dirty="0" smtClean="0"/>
              <a:t>刻度</a:t>
            </a:r>
            <a:r>
              <a:rPr lang="en-US" altLang="zh-CN" dirty="0" smtClean="0"/>
              <a:t>) </a:t>
            </a:r>
            <a:r>
              <a:rPr lang="zh-CN" altLang="en-US" dirty="0" smtClean="0"/>
              <a:t>有时</a:t>
            </a:r>
            <a:r>
              <a:rPr lang="zh-CN" altLang="en-US" dirty="0"/>
              <a:t>需要考虑间距和</a:t>
            </a:r>
            <a:r>
              <a:rPr lang="zh-CN" altLang="en-US" dirty="0" smtClean="0"/>
              <a:t>显示规则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20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839" y="476672"/>
            <a:ext cx="6759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2800" dirty="0"/>
              <a:t>2  </a:t>
            </a:r>
            <a:r>
              <a:rPr lang="zh-CN" altLang="en-US" sz="2800" dirty="0"/>
              <a:t>折线图</a:t>
            </a:r>
            <a:r>
              <a:rPr lang="en-US" altLang="zh-CN" sz="2800" dirty="0"/>
              <a:t>(</a:t>
            </a:r>
            <a:r>
              <a:rPr lang="en-US" altLang="zh-CN" sz="2800" dirty="0" err="1"/>
              <a:t>sparkline</a:t>
            </a:r>
            <a:r>
              <a:rPr lang="en-US" altLang="zh-CN" sz="2800" dirty="0"/>
              <a:t>) </a:t>
            </a:r>
            <a:r>
              <a:rPr lang="zh-CN" altLang="en-US" sz="2800" dirty="0"/>
              <a:t>／ 散点图 ／ 气泡图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927" y="1124744"/>
            <a:ext cx="717856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折线图可以认为是 散点图、折线、堆叠面积（更多的通道）的</a:t>
            </a:r>
            <a:r>
              <a:rPr lang="zh-CN" altLang="en-US" dirty="0" smtClean="0"/>
              <a:t>集合；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气泡图是散点图的一种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折线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折线推荐使用 </a:t>
            </a:r>
            <a:r>
              <a:rPr lang="en-US" altLang="zh-CN" dirty="0"/>
              <a:t>canvas     </a:t>
            </a:r>
            <a:r>
              <a:rPr lang="zh-CN" altLang="en-US" dirty="0"/>
              <a:t>多条折线推荐多个</a:t>
            </a:r>
            <a:r>
              <a:rPr lang="en-US" altLang="zh-CN" dirty="0" smtClean="0"/>
              <a:t>canvas</a:t>
            </a:r>
            <a:endParaRPr lang="en-US" altLang="zh-CN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面积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</a:t>
            </a:r>
            <a:r>
              <a:rPr lang="en-US" altLang="zh-CN" dirty="0"/>
              <a:t>canvas</a:t>
            </a:r>
            <a:r>
              <a:rPr lang="zh-CN" altLang="en-US" dirty="0"/>
              <a:t>绘制闭合区间</a:t>
            </a:r>
            <a:r>
              <a:rPr lang="zh-CN" altLang="en-US" dirty="0" smtClean="0"/>
              <a:t>填充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渐变色填充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可以使用</a:t>
            </a:r>
            <a:r>
              <a:rPr lang="en-US" altLang="zh-CN" dirty="0"/>
              <a:t>canvas</a:t>
            </a:r>
            <a:r>
              <a:rPr lang="zh-CN" altLang="en-US" dirty="0"/>
              <a:t>方法   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也可</a:t>
            </a:r>
            <a:r>
              <a:rPr lang="en-US" altLang="zh-CN" dirty="0"/>
              <a:t>CSS</a:t>
            </a:r>
            <a:r>
              <a:rPr lang="zh-CN" altLang="en-US" dirty="0"/>
              <a:t>全部填充，</a:t>
            </a:r>
            <a:r>
              <a:rPr lang="en-US" altLang="zh-CN" dirty="0"/>
              <a:t>canvas</a:t>
            </a:r>
            <a:r>
              <a:rPr lang="zh-CN" altLang="en-US" dirty="0"/>
              <a:t>区域反向</a:t>
            </a:r>
            <a:r>
              <a:rPr lang="zh-CN" altLang="en-US" dirty="0" smtClean="0"/>
              <a:t>填充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简化折线图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简单组件  或  </a:t>
            </a:r>
            <a:r>
              <a:rPr lang="en-US" altLang="zh-CN" dirty="0" err="1"/>
              <a:t>svg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668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数据可视化的前世今生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01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折线图绘制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971600" y="1484784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71600" y="3429000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5292080" y="4149080"/>
            <a:ext cx="0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71601" y="4149080"/>
            <a:ext cx="3600400" cy="216024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92080" y="6309320"/>
            <a:ext cx="3600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971600" y="2132856"/>
            <a:ext cx="72008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2391086" y="1772816"/>
            <a:ext cx="740754" cy="468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691681" y="2132856"/>
            <a:ext cx="699405" cy="10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 flipV="1">
            <a:off x="3131840" y="1772816"/>
            <a:ext cx="720081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 flipV="1">
            <a:off x="3851920" y="1988840"/>
            <a:ext cx="720081" cy="648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1331640" y="4509120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484040" y="4554252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1376028" y="4828170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835696" y="4936182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954610" y="4749477"/>
            <a:ext cx="216024" cy="216024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640099" y="5301208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2051720" y="5301208"/>
            <a:ext cx="216024" cy="21602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2576203" y="5949280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316077" y="4892538"/>
            <a:ext cx="216024" cy="2160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507507" y="5229200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3867547" y="4780545"/>
            <a:ext cx="216024" cy="2160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643736" y="4355976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96136" y="4401108"/>
            <a:ext cx="351656" cy="36916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椭圆 82"/>
          <p:cNvSpPr/>
          <p:nvPr/>
        </p:nvSpPr>
        <p:spPr>
          <a:xfrm>
            <a:off x="5688124" y="4675026"/>
            <a:ext cx="63624" cy="6436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147792" y="4783038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6266706" y="4596333"/>
            <a:ext cx="216024" cy="216024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5952195" y="5148064"/>
            <a:ext cx="195597" cy="1891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6363815" y="4843425"/>
            <a:ext cx="524483" cy="5206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6888299" y="5796136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7452320" y="4554252"/>
            <a:ext cx="391877" cy="4011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819603" y="5076056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179642" y="4627400"/>
            <a:ext cx="280789" cy="26513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7092280" y="5233924"/>
            <a:ext cx="555978" cy="562211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52256"/>
            <a:ext cx="442010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4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994" y="692696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2800" dirty="0"/>
              <a:t>3  </a:t>
            </a:r>
            <a:r>
              <a:rPr lang="zh-CN" altLang="en-US" sz="2800" dirty="0"/>
              <a:t>环形图</a:t>
            </a:r>
            <a:r>
              <a:rPr lang="en-US" altLang="zh-CN" sz="2800" dirty="0"/>
              <a:t>/</a:t>
            </a:r>
            <a:r>
              <a:rPr lang="zh-CN" altLang="en-US" sz="2800" dirty="0"/>
              <a:t>饼图</a:t>
            </a:r>
            <a:r>
              <a:rPr lang="en-US" altLang="zh-CN" sz="2800" dirty="0"/>
              <a:t>/</a:t>
            </a:r>
            <a:r>
              <a:rPr lang="zh-CN" altLang="en-US" sz="2800" dirty="0"/>
              <a:t>玫瑰图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8081" y="1556792"/>
            <a:ext cx="81535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推荐 </a:t>
            </a:r>
            <a:r>
              <a:rPr lang="en-US" altLang="zh-CN" dirty="0"/>
              <a:t>canvas</a:t>
            </a:r>
            <a:r>
              <a:rPr lang="zh-CN" altLang="en-US" dirty="0"/>
              <a:t>的 </a:t>
            </a:r>
            <a:r>
              <a:rPr lang="en-US" altLang="zh-CN" dirty="0"/>
              <a:t>arc </a:t>
            </a:r>
            <a:r>
              <a:rPr lang="zh-CN" altLang="en-US" dirty="0"/>
              <a:t>画圆弧，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使用 </a:t>
            </a:r>
            <a:r>
              <a:rPr lang="en-US" altLang="zh-CN" dirty="0" err="1"/>
              <a:t>lineWidth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strokeStyle</a:t>
            </a:r>
            <a:r>
              <a:rPr lang="en-US" altLang="zh-CN" dirty="0"/>
              <a:t> </a:t>
            </a:r>
            <a:r>
              <a:rPr lang="zh-CN" altLang="en-US" dirty="0"/>
              <a:t>来填充实现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数值计算主要以角向量为主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dirty="0" smtClean="0"/>
              <a:t>动态</a:t>
            </a:r>
            <a:r>
              <a:rPr lang="zh-CN" altLang="en-US" sz="2000" dirty="0"/>
              <a:t>效果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角向量上循环递增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dirty="0" smtClean="0"/>
              <a:t>难点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 </a:t>
            </a:r>
            <a:r>
              <a:rPr lang="zh-CN" altLang="en-US" sz="2000" dirty="0"/>
              <a:t>注解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象限判断定位角和挪动位置方向</a:t>
            </a:r>
          </a:p>
          <a:p>
            <a:pPr fontAlgn="base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262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环形图</a:t>
            </a:r>
            <a:r>
              <a:rPr lang="en-US" altLang="zh-CN" sz="3600" dirty="0"/>
              <a:t>/</a:t>
            </a:r>
            <a:r>
              <a:rPr lang="zh-CN" altLang="en-US" sz="3600" dirty="0"/>
              <a:t>饼图</a:t>
            </a:r>
            <a:r>
              <a:rPr lang="en-US" altLang="zh-CN" sz="3600" dirty="0"/>
              <a:t>/</a:t>
            </a:r>
            <a:r>
              <a:rPr lang="zh-CN" altLang="en-US" sz="3600" dirty="0"/>
              <a:t>玫瑰图绘制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3" y="1560834"/>
            <a:ext cx="3520003" cy="33211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3501008"/>
            <a:ext cx="5040560" cy="2884587"/>
          </a:xfrm>
          <a:prstGeom prst="rect">
            <a:avLst/>
          </a:prstGeom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12776"/>
            <a:ext cx="4968552" cy="1808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3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846" y="385500"/>
            <a:ext cx="373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2800" dirty="0" smtClean="0"/>
              <a:t>4</a:t>
            </a:r>
            <a:r>
              <a:rPr lang="en-US" altLang="zh-CN" sz="2800" dirty="0"/>
              <a:t> </a:t>
            </a:r>
            <a:r>
              <a:rPr lang="zh-CN" altLang="en-US" sz="2800" dirty="0"/>
              <a:t>其他常见数据统计图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432" y="2254865"/>
            <a:ext cx="815353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 smtClean="0"/>
              <a:t>     依托</a:t>
            </a:r>
            <a:r>
              <a:rPr lang="zh-CN" altLang="en-US" dirty="0"/>
              <a:t>地图进行二次开发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需要地图厂商提供的 实体对应 的 经纬度 或 区域</a:t>
            </a:r>
            <a:r>
              <a:rPr lang="zh-CN" altLang="en-US" dirty="0" smtClean="0"/>
              <a:t>信息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endParaRPr lang="en-US" altLang="zh-CN" dirty="0" smtClean="0"/>
          </a:p>
          <a:p>
            <a:pPr fontAlgn="base">
              <a:lnSpc>
                <a:spcPct val="150000"/>
              </a:lnSpc>
            </a:pPr>
            <a:r>
              <a:rPr lang="en-US" altLang="zh-CN" sz="2000" dirty="0" err="1" smtClean="0"/>
              <a:t>geohash</a:t>
            </a:r>
            <a:endParaRPr lang="en-US" altLang="zh-CN" sz="2000" dirty="0"/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     116.389550</a:t>
            </a:r>
            <a:r>
              <a:rPr lang="zh-CN" altLang="en-US" dirty="0"/>
              <a:t>， </a:t>
            </a:r>
            <a:r>
              <a:rPr lang="en-US" altLang="zh-CN" dirty="0"/>
              <a:t>39.928167    -&gt;   wx4g0e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     </a:t>
            </a:r>
            <a:r>
              <a:rPr lang="zh-CN" altLang="en-US" dirty="0"/>
              <a:t>信息含量比经纬度数字高的字符串记录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 smtClean="0"/>
              <a:t>热力</a:t>
            </a:r>
            <a:r>
              <a:rPr lang="zh-CN" altLang="en-US" sz="2000" dirty="0"/>
              <a:t>图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数值在经纬度或区域上的</a:t>
            </a:r>
            <a:r>
              <a:rPr lang="zh-CN" altLang="en-US" dirty="0" smtClean="0"/>
              <a:t>聚合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自定义遮罩层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一般会提供</a:t>
            </a:r>
            <a:r>
              <a:rPr lang="en-US" altLang="zh-CN" dirty="0"/>
              <a:t>API</a:t>
            </a:r>
            <a:r>
              <a:rPr lang="zh-CN" altLang="en-US" dirty="0"/>
              <a:t>插入自定义组件或</a:t>
            </a:r>
            <a:r>
              <a:rPr lang="en-US" altLang="zh-CN" dirty="0"/>
              <a:t>HTML</a:t>
            </a:r>
            <a:r>
              <a:rPr lang="zh-CN" altLang="en-US" dirty="0" smtClean="0"/>
              <a:t>片段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846" y="1731645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2800" dirty="0"/>
              <a:t>5  </a:t>
            </a:r>
            <a:r>
              <a:rPr lang="zh-CN" altLang="en-US" sz="2800" dirty="0"/>
              <a:t>地理分布图 </a:t>
            </a:r>
            <a:r>
              <a:rPr lang="en-US" altLang="zh-CN" sz="2800" dirty="0"/>
              <a:t>GIS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933" y="908720"/>
            <a:ext cx="8153537" cy="4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雷达图  盒须图</a:t>
            </a:r>
            <a:r>
              <a:rPr lang="en-US" altLang="zh-CN" dirty="0"/>
              <a:t>/</a:t>
            </a:r>
            <a:r>
              <a:rPr lang="zh-CN" altLang="en-US" dirty="0"/>
              <a:t>箱线图  时间轴等</a:t>
            </a:r>
          </a:p>
        </p:txBody>
      </p:sp>
    </p:spTree>
    <p:extLst>
      <p:ext uri="{BB962C8B-B14F-4D97-AF65-F5344CB8AC3E}">
        <p14:creationId xmlns:p14="http://schemas.microsoft.com/office/powerpoint/2010/main" val="331999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其他数据统计图和地理分布图绘制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9" y="1340768"/>
            <a:ext cx="3619686" cy="22988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4053"/>
            <a:ext cx="3329175" cy="2232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4005064"/>
            <a:ext cx="4230730" cy="23748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87025"/>
            <a:ext cx="3813183" cy="28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其他图形 </a:t>
            </a:r>
            <a:r>
              <a:rPr lang="en-US" altLang="zh-CN" sz="3600" dirty="0"/>
              <a:t>-- </a:t>
            </a:r>
            <a:r>
              <a:rPr lang="zh-CN" altLang="en-US" sz="3600" dirty="0"/>
              <a:t>网络图（力导向图）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628800"/>
            <a:ext cx="5251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dirty="0"/>
              <a:t>网络图自动布局 </a:t>
            </a:r>
            <a:r>
              <a:rPr lang="en-US" altLang="zh-CN" dirty="0"/>
              <a:t>forceAtlas2</a:t>
            </a:r>
            <a:r>
              <a:rPr lang="zh-CN" altLang="en-US" dirty="0"/>
              <a:t>算法， 涉及三个参数</a:t>
            </a:r>
          </a:p>
          <a:p>
            <a:pPr fontAlgn="base">
              <a:lnSpc>
                <a:spcPct val="150000"/>
              </a:lnSpc>
            </a:pPr>
            <a:r>
              <a:rPr lang="en-US" altLang="zh-CN" sz="1600" dirty="0"/>
              <a:t>gravity          </a:t>
            </a:r>
            <a:r>
              <a:rPr lang="zh-CN" altLang="en-US" sz="1600" dirty="0" smtClean="0"/>
              <a:t>把</a:t>
            </a:r>
            <a:r>
              <a:rPr lang="zh-CN" altLang="en-US" sz="1600" dirty="0"/>
              <a:t>单点向屏幕边缘推的力量</a:t>
            </a:r>
          </a:p>
          <a:p>
            <a:pPr fontAlgn="base">
              <a:lnSpc>
                <a:spcPct val="150000"/>
              </a:lnSpc>
            </a:pPr>
            <a:r>
              <a:rPr lang="en-US" altLang="zh-CN" sz="1600" dirty="0" err="1" smtClean="0"/>
              <a:t>scalingRatio</a:t>
            </a:r>
            <a:r>
              <a:rPr lang="en-US" altLang="zh-CN" sz="1600" dirty="0" smtClean="0"/>
              <a:t>  </a:t>
            </a:r>
            <a:r>
              <a:rPr lang="zh-CN" altLang="en-US" sz="1600" dirty="0" smtClean="0"/>
              <a:t>决定</a:t>
            </a:r>
            <a:r>
              <a:rPr lang="zh-CN" altLang="en-US" sz="1600" dirty="0"/>
              <a:t>了节点和其他节点的排斥</a:t>
            </a:r>
          </a:p>
          <a:p>
            <a:pPr fontAlgn="base">
              <a:lnSpc>
                <a:spcPct val="150000"/>
              </a:lnSpc>
            </a:pPr>
            <a:r>
              <a:rPr lang="en-US" altLang="zh-CN" sz="1600" dirty="0" err="1"/>
              <a:t>slowDown</a:t>
            </a:r>
            <a:r>
              <a:rPr lang="en-US" altLang="zh-CN" sz="1600" dirty="0"/>
              <a:t>    </a:t>
            </a:r>
            <a:r>
              <a:rPr lang="zh-CN" altLang="en-US" sz="1600" dirty="0" smtClean="0"/>
              <a:t>减缓</a:t>
            </a:r>
            <a:r>
              <a:rPr lang="zh-CN" altLang="en-US" sz="1600" dirty="0"/>
              <a:t>相邻节点之间排斥力的敏感度</a:t>
            </a:r>
          </a:p>
          <a:p>
            <a:pPr fontAlgn="base"/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fontAlgn="base"/>
            <a:r>
              <a:rPr lang="en-US" altLang="zh-CN" sz="1600" dirty="0"/>
              <a:t>D3</a:t>
            </a:r>
            <a:r>
              <a:rPr lang="zh-CN" altLang="en-US" sz="1600" dirty="0"/>
              <a:t>可以使用 </a:t>
            </a:r>
            <a:r>
              <a:rPr lang="en-US" altLang="zh-CN" sz="1600" dirty="0"/>
              <a:t>d3.layout.charge() </a:t>
            </a:r>
            <a:r>
              <a:rPr lang="zh-CN" altLang="en-US" sz="1600" dirty="0"/>
              <a:t>传入类似</a:t>
            </a:r>
            <a:r>
              <a:rPr lang="zh-CN" altLang="en-US" sz="1600" dirty="0" smtClean="0"/>
              <a:t>参数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93956"/>
            <a:ext cx="4257551" cy="431071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37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其他图形 </a:t>
            </a:r>
            <a:r>
              <a:rPr lang="en-US" altLang="zh-CN" sz="3600" dirty="0"/>
              <a:t>-- </a:t>
            </a:r>
            <a:r>
              <a:rPr lang="zh-CN" altLang="en-US" sz="3600" dirty="0"/>
              <a:t>文字云 </a:t>
            </a:r>
            <a:r>
              <a:rPr lang="en-US" altLang="zh-CN" sz="3600" dirty="0"/>
              <a:t>/ </a:t>
            </a:r>
            <a:r>
              <a:rPr lang="zh-CN" altLang="en-US" sz="3600" dirty="0"/>
              <a:t>标签云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920880" cy="528058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59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600" dirty="0"/>
              <a:t>其他图形 </a:t>
            </a:r>
            <a:r>
              <a:rPr lang="en-US" altLang="zh-CN" sz="3600" dirty="0" smtClean="0"/>
              <a:t>– </a:t>
            </a:r>
            <a:r>
              <a:rPr lang="zh-CN" altLang="en-US" sz="3600" dirty="0" smtClean="0"/>
              <a:t>网站用户点击流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892480" cy="5124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87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78098"/>
          </a:xfrm>
        </p:spPr>
        <p:txBody>
          <a:bodyPr>
            <a:normAutofit fontScale="90000"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3600" dirty="0"/>
              <a:t>其他图形 </a:t>
            </a:r>
            <a:r>
              <a:rPr lang="en-US" altLang="zh-CN" sz="3600" dirty="0" smtClean="0"/>
              <a:t>–</a:t>
            </a:r>
            <a:r>
              <a:rPr lang="zh-CN" altLang="en-US" sz="3600" dirty="0"/>
              <a:t>移动轨迹数据</a:t>
            </a:r>
            <a:r>
              <a:rPr lang="zh-CN" altLang="en-US" sz="3600" dirty="0" smtClean="0"/>
              <a:t>可视化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200" dirty="0"/>
              <a:t>mini metro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90699"/>
            <a:ext cx="8496944" cy="48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5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可视化图形组件一般实现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763284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dirty="0"/>
              <a:t>图表库的输入和生命周期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输入的时候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</a:t>
            </a:r>
            <a:r>
              <a:rPr lang="en-US" altLang="zh-CN" dirty="0"/>
              <a:t>data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    opt</a:t>
            </a:r>
          </a:p>
          <a:p>
            <a:pPr fontAlgn="base">
              <a:lnSpc>
                <a:spcPct val="150000"/>
              </a:lnSpc>
            </a:pPr>
            <a:endParaRPr lang="en-US" altLang="zh-CN" dirty="0"/>
          </a:p>
          <a:p>
            <a:pPr fontAlgn="base">
              <a:lnSpc>
                <a:spcPct val="150000"/>
              </a:lnSpc>
            </a:pPr>
            <a:r>
              <a:rPr lang="zh-CN" altLang="en-US" dirty="0" smtClean="0"/>
              <a:t>生命周期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初始化时可以没有数据，要有个初始状态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生成时处理过程和动画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更改时</a:t>
            </a:r>
            <a:r>
              <a:rPr lang="en-US" altLang="zh-CN" dirty="0"/>
              <a:t>...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8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3008313" cy="1872208"/>
          </a:xfrm>
        </p:spPr>
        <p:txBody>
          <a:bodyPr anchor="t" anchorCtr="0"/>
          <a:lstStyle/>
          <a:p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可视化年代秀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上古时代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壁画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70" y="1916832"/>
            <a:ext cx="7059385" cy="4700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5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26876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 smtClean="0"/>
              <a:t>最后谈 </a:t>
            </a:r>
            <a:r>
              <a:rPr lang="en-US" altLang="zh-CN" sz="3200" dirty="0" smtClean="0"/>
              <a:t>BI</a:t>
            </a:r>
            <a:r>
              <a:rPr lang="zh-CN" altLang="en-US" sz="3200" dirty="0"/>
              <a:t>工具库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1340768"/>
            <a:ext cx="76328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dirty="0"/>
              <a:t>BI</a:t>
            </a:r>
            <a:r>
              <a:rPr lang="zh-CN" altLang="en-US" dirty="0"/>
              <a:t>工具库一般包含的内容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1  </a:t>
            </a:r>
            <a:r>
              <a:rPr lang="zh-CN" altLang="en-US" dirty="0"/>
              <a:t>以上的可视化内容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2  </a:t>
            </a:r>
            <a:r>
              <a:rPr lang="zh-CN" altLang="en-US" dirty="0"/>
              <a:t>表格数据的展示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数据结构是有序列表或树状数据，就可以使用表格进行展示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结构良好的表格可以支持直接对数据源进行增删查改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表格展示可以和图进行互动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表格数据可以作为图的高维的详情内容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图也可以直接用表格数据生成展示</a:t>
            </a:r>
          </a:p>
          <a:p>
            <a:pPr fontAlgn="base">
              <a:lnSpc>
                <a:spcPct val="150000"/>
              </a:lnSpc>
            </a:pP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定性的图最抽象，表格最</a:t>
            </a:r>
            <a:r>
              <a:rPr lang="zh-CN" altLang="en-US" dirty="0" smtClean="0"/>
              <a:t>现实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50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78098"/>
          </a:xfrm>
        </p:spPr>
        <p:txBody>
          <a:bodyPr>
            <a:normAutofit fontScale="90000"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zh-CN" sz="3600" dirty="0" smtClean="0"/>
              <a:t>BI</a:t>
            </a:r>
            <a:r>
              <a:rPr lang="zh-CN" altLang="en-US" sz="3600" dirty="0"/>
              <a:t> 工具</a:t>
            </a:r>
            <a:r>
              <a:rPr lang="zh-CN" altLang="en-US" sz="3600" dirty="0" smtClean="0"/>
              <a:t>库 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6" y="1196752"/>
            <a:ext cx="8676456" cy="5179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33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116632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手绘的一些小</a:t>
            </a:r>
            <a:r>
              <a:rPr lang="en-US" altLang="zh-CN" sz="3200" dirty="0"/>
              <a:t>tips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908720"/>
            <a:ext cx="8208912" cy="5802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</a:pPr>
            <a:r>
              <a:rPr lang="en-US" altLang="zh-CN" dirty="0"/>
              <a:t>1  canvas</a:t>
            </a:r>
            <a:r>
              <a:rPr lang="zh-CN" altLang="en-US" dirty="0"/>
              <a:t>的展示宽高应使用</a:t>
            </a:r>
            <a:r>
              <a:rPr lang="en-US" altLang="zh-CN" dirty="0"/>
              <a:t>DOM</a:t>
            </a:r>
            <a:r>
              <a:rPr lang="zh-CN" altLang="en-US" dirty="0"/>
              <a:t>属性直接赋予，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通过</a:t>
            </a:r>
            <a:r>
              <a:rPr lang="en-US" altLang="zh-CN" dirty="0"/>
              <a:t>CSS</a:t>
            </a:r>
            <a:r>
              <a:rPr lang="zh-CN" altLang="en-US" dirty="0"/>
              <a:t>赋予的宽高可以起到缩放功能，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可以帮助我们完成去锯齿等效果；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</a:t>
            </a:r>
            <a:r>
              <a:rPr lang="en-US" altLang="zh-CN" dirty="0"/>
              <a:t>canvas</a:t>
            </a:r>
            <a:r>
              <a:rPr lang="zh-CN" altLang="en-US" dirty="0"/>
              <a:t>默认画布大小 </a:t>
            </a:r>
            <a:r>
              <a:rPr lang="en-US" altLang="zh-CN" dirty="0"/>
              <a:t>200 * 180</a:t>
            </a:r>
            <a:r>
              <a:rPr lang="zh-CN" altLang="en-US" dirty="0"/>
              <a:t>。</a:t>
            </a:r>
          </a:p>
          <a:p>
            <a:pPr fontAlgn="base">
              <a:lnSpc>
                <a:spcPts val="2800"/>
              </a:lnSpc>
            </a:pPr>
            <a:endParaRPr lang="zh-CN" altLang="en-US" dirty="0"/>
          </a:p>
          <a:p>
            <a:pPr fontAlgn="base">
              <a:lnSpc>
                <a:spcPts val="2800"/>
              </a:lnSpc>
            </a:pPr>
            <a:r>
              <a:rPr lang="en-US" altLang="zh-CN" dirty="0"/>
              <a:t>2  </a:t>
            </a:r>
            <a:r>
              <a:rPr lang="en-US" altLang="zh-CN" dirty="0" err="1"/>
              <a:t>ng</a:t>
            </a:r>
            <a:r>
              <a:rPr lang="zh-CN" altLang="en-US" dirty="0"/>
              <a:t>使用</a:t>
            </a:r>
            <a:r>
              <a:rPr lang="en-US" altLang="zh-CN" dirty="0"/>
              <a:t>$element , </a:t>
            </a:r>
            <a:r>
              <a:rPr lang="en-US" altLang="zh-CN" dirty="0" err="1"/>
              <a:t>vue</a:t>
            </a:r>
            <a:r>
              <a:rPr lang="en-US" altLang="zh-CN" dirty="0"/>
              <a:t>/ react </a:t>
            </a:r>
            <a:r>
              <a:rPr lang="zh-CN" altLang="en-US" dirty="0"/>
              <a:t>使用 </a:t>
            </a:r>
            <a:r>
              <a:rPr lang="en-US" altLang="zh-CN" dirty="0"/>
              <a:t>ref </a:t>
            </a:r>
            <a:r>
              <a:rPr lang="zh-CN" altLang="en-US" dirty="0"/>
              <a:t>来获取组件中的</a:t>
            </a:r>
            <a:r>
              <a:rPr lang="en-US" altLang="zh-CN" dirty="0"/>
              <a:t>DOM</a:t>
            </a:r>
            <a:r>
              <a:rPr lang="zh-CN" altLang="en-US" dirty="0"/>
              <a:t>，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方便切换渲染方式；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生命周期的交接使用 </a:t>
            </a:r>
            <a:r>
              <a:rPr lang="en-US" altLang="zh-CN" dirty="0"/>
              <a:t>$apply </a:t>
            </a:r>
            <a:r>
              <a:rPr lang="zh-CN" altLang="en-US" dirty="0"/>
              <a:t>和 </a:t>
            </a:r>
            <a:r>
              <a:rPr lang="en-US" altLang="zh-CN" dirty="0" err="1"/>
              <a:t>nextTick</a:t>
            </a:r>
            <a:r>
              <a:rPr lang="en-US" altLang="zh-CN" dirty="0"/>
              <a:t> / </a:t>
            </a:r>
            <a:r>
              <a:rPr lang="en-US" altLang="zh-CN" dirty="0" err="1"/>
              <a:t>setState</a:t>
            </a:r>
            <a:r>
              <a:rPr lang="zh-CN" altLang="en-US" dirty="0"/>
              <a:t>。</a:t>
            </a:r>
          </a:p>
          <a:p>
            <a:pPr fontAlgn="base">
              <a:lnSpc>
                <a:spcPts val="2800"/>
              </a:lnSpc>
            </a:pPr>
            <a:endParaRPr lang="zh-CN" altLang="en-US" dirty="0"/>
          </a:p>
          <a:p>
            <a:pPr fontAlgn="base">
              <a:lnSpc>
                <a:spcPts val="2800"/>
              </a:lnSpc>
            </a:pPr>
            <a:r>
              <a:rPr lang="en-US" altLang="zh-CN" dirty="0"/>
              <a:t>3  </a:t>
            </a:r>
            <a:r>
              <a:rPr lang="zh-CN" altLang="en-US" dirty="0"/>
              <a:t>浏览器页面渲染的触发和</a:t>
            </a:r>
            <a:r>
              <a:rPr lang="en-US" altLang="zh-CN" dirty="0"/>
              <a:t>JS</a:t>
            </a:r>
            <a:r>
              <a:rPr lang="zh-CN" altLang="en-US" dirty="0"/>
              <a:t>执行共用线程，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如进度条等需要适时渲染的图形，</a:t>
            </a:r>
          </a:p>
          <a:p>
            <a:pPr fontAlgn="base">
              <a:lnSpc>
                <a:spcPts val="2800"/>
              </a:lnSpc>
            </a:pPr>
            <a:r>
              <a:rPr lang="zh-CN" altLang="en-US" dirty="0"/>
              <a:t>    需要在每个循环时使用</a:t>
            </a:r>
            <a:r>
              <a:rPr lang="en-US" altLang="zh-CN" dirty="0" err="1"/>
              <a:t>setTimeout</a:t>
            </a:r>
            <a:r>
              <a:rPr lang="zh-CN" altLang="en-US" dirty="0"/>
              <a:t>给予触发机会。</a:t>
            </a:r>
          </a:p>
          <a:p>
            <a:pPr fontAlgn="base">
              <a:lnSpc>
                <a:spcPts val="2800"/>
              </a:lnSpc>
            </a:pPr>
            <a:endParaRPr lang="zh-CN" altLang="en-US" dirty="0"/>
          </a:p>
          <a:p>
            <a:pPr fontAlgn="base">
              <a:lnSpc>
                <a:spcPts val="2800"/>
              </a:lnSpc>
            </a:pPr>
            <a:r>
              <a:rPr lang="en-US" altLang="zh-CN" dirty="0"/>
              <a:t>4  </a:t>
            </a:r>
            <a:r>
              <a:rPr lang="zh-CN" altLang="en-US" dirty="0"/>
              <a:t>当手动绘制的动效较多时，建议建立时序的管理方案，推荐使用工具</a:t>
            </a:r>
            <a:r>
              <a:rPr lang="en-US" altLang="zh-CN" dirty="0" err="1"/>
              <a:t>Rxjs</a:t>
            </a:r>
            <a:endParaRPr lang="zh-CN" altLang="en-US" dirty="0"/>
          </a:p>
          <a:p>
            <a:pPr fontAlgn="base">
              <a:lnSpc>
                <a:spcPts val="2800"/>
              </a:lnSpc>
            </a:pPr>
            <a:endParaRPr lang="zh-CN" altLang="en-US" dirty="0"/>
          </a:p>
          <a:p>
            <a:pPr fontAlgn="base">
              <a:lnSpc>
                <a:spcPts val="2800"/>
              </a:lnSpc>
            </a:pPr>
            <a:r>
              <a:rPr lang="en-US" altLang="zh-CN" dirty="0"/>
              <a:t>5  </a:t>
            </a:r>
            <a:r>
              <a:rPr lang="zh-CN" altLang="en-US" dirty="0"/>
              <a:t>适配      像素点上实现矢量图  适配性上以横向响应性为主</a:t>
            </a:r>
          </a:p>
        </p:txBody>
      </p:sp>
    </p:spTree>
    <p:extLst>
      <p:ext uri="{BB962C8B-B14F-4D97-AF65-F5344CB8AC3E}">
        <p14:creationId xmlns:p14="http://schemas.microsoft.com/office/powerpoint/2010/main" val="425498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116632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能力转换模型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6180763"/>
            <a:ext cx="8208912" cy="416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</a:pPr>
            <a:r>
              <a:rPr lang="zh-CN" altLang="en-US" dirty="0"/>
              <a:t>更高阶的图像的处理就是像素点矩阵的运算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94625"/>
              </p:ext>
            </p:extLst>
          </p:nvPr>
        </p:nvGraphicFramePr>
        <p:xfrm>
          <a:off x="395536" y="908720"/>
          <a:ext cx="8496945" cy="51605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2168"/>
                <a:gridCol w="1944216"/>
                <a:gridCol w="5040561"/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dirty="0" smtClean="0"/>
                        <a:t>能力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dirty="0" smtClean="0"/>
                        <a:t>现有实现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dirty="0" smtClean="0"/>
                        <a:t>备注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多个使用</a:t>
                      </a:r>
                      <a:r>
                        <a:rPr lang="en-US" altLang="zh-CN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ZIndex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区分层次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 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pointer-events 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穿透操作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填充区域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不同的填充内容使用多个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更佳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图层属性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透明  阴影  边框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 + CSS</a:t>
                      </a:r>
                      <a:r>
                        <a:rPr lang="en-US" altLang="zh-CN" sz="1400" dirty="0" smtClean="0"/>
                        <a:t/>
                      </a:r>
                      <a:br>
                        <a:rPr lang="en-US" altLang="zh-CN" sz="1400" dirty="0" smtClean="0"/>
                      </a:b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优先使用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绘制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复杂线都可以使用直线和弧线拼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基本形状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 + CSS</a:t>
                      </a:r>
                      <a:r>
                        <a:rPr lang="en-US" altLang="zh-CN" sz="1400" dirty="0" smtClean="0"/>
                        <a:t/>
                      </a:r>
                      <a:br>
                        <a:rPr lang="en-US" altLang="zh-CN" sz="1400" dirty="0" smtClean="0"/>
                      </a:b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还可使用图像资源，</a:t>
                      </a:r>
                      <a:r>
                        <a:rPr lang="en-US" altLang="zh-CN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svg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绘点可以包装成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形状的动效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缩放   关键帧   转换过程控制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坐标转换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位置的动效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 + JS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旋转   绝对定位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根据角向量计算位置</a:t>
                      </a:r>
                      <a:endParaRPr lang="zh-CN" altLang="en-US" sz="1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渐变色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  canvas</a:t>
                      </a:r>
                      <a:r>
                        <a:rPr lang="en-US" altLang="zh-CN" sz="1400" dirty="0" smtClean="0"/>
                        <a:t/>
                      </a:r>
                      <a:br>
                        <a:rPr lang="en-US" altLang="zh-CN" sz="1400" dirty="0" smtClean="0"/>
                      </a:b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填充色使用渐变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复杂模型使用</a:t>
                      </a:r>
                      <a:r>
                        <a:rPr lang="en-US" altLang="zh-C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给单点渲染后堆叠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18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pPr fontAlgn="base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聊聊交互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34010"/>
            <a:ext cx="8229600" cy="2290266"/>
          </a:xfrm>
        </p:spPr>
        <p:txBody>
          <a:bodyPr>
            <a:normAutofit fontScale="90000"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dirty="0"/>
              <a:t>可视化</a:t>
            </a:r>
            <a:r>
              <a:rPr lang="zh-CN" altLang="en-US" dirty="0" smtClean="0"/>
              <a:t>设计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dirty="0"/>
              <a:t>数据产品</a:t>
            </a:r>
            <a:br>
              <a:rPr lang="zh-CN" altLang="en-US" sz="2000" dirty="0"/>
            </a:br>
            <a:r>
              <a:rPr lang="zh-CN" altLang="en-US" sz="2000" dirty="0"/>
              <a:t>设计师</a:t>
            </a:r>
            <a:br>
              <a:rPr lang="zh-CN" altLang="en-US" sz="2000" dirty="0"/>
            </a:br>
            <a:r>
              <a:rPr lang="zh-CN" altLang="en-US" sz="2000" dirty="0" smtClean="0"/>
              <a:t>前端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6" y="1279143"/>
            <a:ext cx="7452320" cy="549544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6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19" y="260648"/>
            <a:ext cx="8229600" cy="7047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交互方式和交互设计 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00573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用户选择改变配置项，包括通道属性（配色方案等），可视化程度等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739"/>
            <a:ext cx="3201425" cy="45468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22" y="1700738"/>
            <a:ext cx="5029458" cy="45468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8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19" y="260648"/>
            <a:ext cx="8229600" cy="7047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交互方式和交互设计 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00573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000" dirty="0"/>
              <a:t>用户改变可视化方式， 如 直接改变图形，或改变可视化维度</a:t>
            </a:r>
            <a:r>
              <a:rPr lang="zh-CN" altLang="en-US" sz="2000" dirty="0" smtClean="0"/>
              <a:t>等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44218" y="5965249"/>
            <a:ext cx="6747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000" dirty="0"/>
              <a:t>用户过滤，  可以选择过滤一些数据，显示更感兴趣的内容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6" y="2132856"/>
            <a:ext cx="8724046" cy="345638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03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19" y="260648"/>
            <a:ext cx="8229600" cy="7047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交互方式和交互设计 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82554" y="908720"/>
            <a:ext cx="4001416" cy="142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2000" dirty="0"/>
              <a:t>容器空间变换   移动，缩放，旋转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数据缩放和裁剪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交互模型一  聚焦加上下文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415818"/>
            <a:ext cx="5328592" cy="527530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39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19" y="260648"/>
            <a:ext cx="8229600" cy="7047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交互方式和交互设计 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00573"/>
            <a:ext cx="7671780" cy="142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2000" dirty="0"/>
              <a:t>详情的展示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相对其他平台，前端有悬浮（变形，</a:t>
            </a:r>
            <a:r>
              <a:rPr lang="en-US" altLang="zh-CN" sz="2000" dirty="0"/>
              <a:t>tooltip</a:t>
            </a:r>
            <a:r>
              <a:rPr lang="zh-CN" altLang="en-US" sz="2000" dirty="0"/>
              <a:t>等）、长按等展示方式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交互模型二 概况加细节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24944"/>
            <a:ext cx="8652508" cy="3384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39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3008313" cy="576064"/>
          </a:xfrm>
        </p:spPr>
        <p:txBody>
          <a:bodyPr anchor="t" anchorCtr="0"/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城市交通图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496944" cy="5004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9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19" y="260648"/>
            <a:ext cx="8229600" cy="7047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交互方式和交互设计 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98072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2000" dirty="0"/>
              <a:t>映射的操作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多图像的对比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交互模型三 对偶界面模型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2537812"/>
            <a:ext cx="8676456" cy="4059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12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pPr fontAlgn="base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开展可视化工作</a:t>
            </a:r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116632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 smtClean="0"/>
              <a:t>可视化价值</a:t>
            </a:r>
            <a:endParaRPr lang="en-US" altLang="zh-C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08720"/>
            <a:ext cx="8208912" cy="492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dirty="0"/>
              <a:t>1  </a:t>
            </a:r>
            <a:r>
              <a:rPr lang="zh-CN" altLang="en-US" dirty="0"/>
              <a:t>成本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/>
              <a:t>n</a:t>
            </a:r>
            <a:r>
              <a:rPr lang="zh-CN" altLang="en-US" dirty="0"/>
              <a:t>个用户，每个用户平均使用</a:t>
            </a:r>
            <a:r>
              <a:rPr lang="en-US" altLang="zh-CN" dirty="0"/>
              <a:t>m</a:t>
            </a:r>
            <a:r>
              <a:rPr lang="zh-CN" altLang="en-US" dirty="0"/>
              <a:t>次，成本为  </a:t>
            </a:r>
          </a:p>
          <a:p>
            <a:pPr fontAlgn="base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 = C1</a:t>
            </a:r>
            <a:r>
              <a:rPr lang="zh-CN" altLang="en-US" dirty="0">
                <a:solidFill>
                  <a:srgbClr val="FF0000"/>
                </a:solidFill>
              </a:rPr>
              <a:t>（开发成本）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                       </a:t>
            </a:r>
            <a:r>
              <a:rPr lang="en-US" altLang="zh-CN" dirty="0">
                <a:solidFill>
                  <a:srgbClr val="FF0000"/>
                </a:solidFill>
              </a:rPr>
              <a:t>+ nC2</a:t>
            </a:r>
            <a:r>
              <a:rPr lang="zh-CN" altLang="en-US" dirty="0">
                <a:solidFill>
                  <a:srgbClr val="FF0000"/>
                </a:solidFill>
              </a:rPr>
              <a:t>（用户培训成本）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                       </a:t>
            </a:r>
            <a:r>
              <a:rPr lang="en-US" altLang="zh-CN" dirty="0">
                <a:solidFill>
                  <a:srgbClr val="FF0000"/>
                </a:solidFill>
              </a:rPr>
              <a:t>+ nmC3 </a:t>
            </a:r>
            <a:r>
              <a:rPr lang="zh-CN" altLang="en-US" dirty="0">
                <a:solidFill>
                  <a:srgbClr val="FF0000"/>
                </a:solidFill>
              </a:rPr>
              <a:t>（用户每次使用成本，比如数据转换，参数设置）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                       </a:t>
            </a:r>
            <a:r>
              <a:rPr lang="en-US" altLang="zh-CN" dirty="0">
                <a:solidFill>
                  <a:srgbClr val="FF0000"/>
                </a:solidFill>
              </a:rPr>
              <a:t>+ nmC4 </a:t>
            </a:r>
            <a:r>
              <a:rPr lang="zh-CN" altLang="en-US" dirty="0">
                <a:solidFill>
                  <a:srgbClr val="FF0000"/>
                </a:solidFill>
              </a:rPr>
              <a:t>（用户感知探索成本，或者说用户的吸收成本）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fontAlgn="base"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1200" dirty="0"/>
              <a:t>C1  </a:t>
            </a:r>
            <a:r>
              <a:rPr lang="zh-CN" altLang="en-US" sz="1200" dirty="0"/>
              <a:t>开发成本是比较固定</a:t>
            </a:r>
            <a:r>
              <a:rPr lang="zh-CN" altLang="en-US" sz="1200" dirty="0" smtClean="0"/>
              <a:t>的。 业务</a:t>
            </a:r>
            <a:r>
              <a:rPr lang="zh-CN" altLang="en-US" sz="1200" dirty="0"/>
              <a:t>成熟后涉及后面的迭代，但此时</a:t>
            </a:r>
            <a:r>
              <a:rPr lang="zh-CN" altLang="en-US" sz="1200" dirty="0" smtClean="0"/>
              <a:t>也</a:t>
            </a:r>
            <a:r>
              <a:rPr lang="zh-CN" altLang="en-US" sz="1200" dirty="0"/>
              <a:t>说明</a:t>
            </a:r>
            <a:r>
              <a:rPr lang="zh-CN" altLang="en-US" sz="1200" dirty="0" smtClean="0"/>
              <a:t>已经</a:t>
            </a:r>
            <a:r>
              <a:rPr lang="zh-CN" altLang="en-US" sz="1200" dirty="0"/>
              <a:t>有了反馈</a:t>
            </a:r>
          </a:p>
          <a:p>
            <a:pPr fontAlgn="base">
              <a:lnSpc>
                <a:spcPct val="150000"/>
              </a:lnSpc>
            </a:pPr>
            <a:r>
              <a:rPr lang="en-US" altLang="zh-CN" sz="1200" dirty="0"/>
              <a:t>C2  </a:t>
            </a:r>
            <a:r>
              <a:rPr lang="zh-CN" altLang="en-US" sz="1200" dirty="0"/>
              <a:t>用户理解</a:t>
            </a:r>
            <a:r>
              <a:rPr lang="zh-CN" altLang="en-US" sz="1200" dirty="0" smtClean="0"/>
              <a:t>成本。               这个</a:t>
            </a:r>
            <a:r>
              <a:rPr lang="zh-CN" altLang="en-US" sz="1200" dirty="0"/>
              <a:t>在平台级的应用中会比较难实现，需要由业务推动培训，平台也要有对应的教程跟进；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/>
              <a:t>                                   </a:t>
            </a:r>
            <a:r>
              <a:rPr lang="zh-CN" altLang="en-US" sz="1200" dirty="0" smtClean="0"/>
              <a:t>          如果</a:t>
            </a:r>
            <a:r>
              <a:rPr lang="zh-CN" altLang="en-US" sz="1200" dirty="0"/>
              <a:t>是内部系统，就主要是培训。</a:t>
            </a:r>
          </a:p>
          <a:p>
            <a:pPr fontAlgn="base">
              <a:lnSpc>
                <a:spcPct val="150000"/>
              </a:lnSpc>
            </a:pPr>
            <a:r>
              <a:rPr lang="en-US" altLang="zh-CN" sz="1200" dirty="0"/>
              <a:t>C3  </a:t>
            </a:r>
            <a:r>
              <a:rPr lang="zh-CN" altLang="en-US" sz="1200" dirty="0"/>
              <a:t>就是正常的软件维护成本</a:t>
            </a:r>
            <a:r>
              <a:rPr lang="zh-CN" altLang="en-US" sz="1200" dirty="0" smtClean="0"/>
              <a:t>。</a:t>
            </a:r>
            <a:endParaRPr lang="en-US" altLang="zh-CN" sz="1200" dirty="0"/>
          </a:p>
          <a:p>
            <a:pPr fontAlgn="base">
              <a:lnSpc>
                <a:spcPct val="150000"/>
              </a:lnSpc>
            </a:pPr>
            <a:r>
              <a:rPr lang="en-US" altLang="zh-CN" sz="1200" dirty="0" smtClean="0"/>
              <a:t> </a:t>
            </a:r>
            <a:r>
              <a:rPr lang="en-US" altLang="zh-CN" sz="1200" dirty="0" smtClean="0"/>
              <a:t>                                             </a:t>
            </a:r>
            <a:r>
              <a:rPr lang="zh-CN" altLang="en-US" sz="1200" dirty="0" smtClean="0"/>
              <a:t>主要是数据部门工</a:t>
            </a:r>
            <a:r>
              <a:rPr lang="zh-CN" altLang="en-US" sz="1200" dirty="0" smtClean="0"/>
              <a:t>作成本和系统前后端维护成本。是一个常态的工作。</a:t>
            </a:r>
            <a:endParaRPr lang="en-US" altLang="zh-CN" sz="1200" dirty="0" smtClean="0"/>
          </a:p>
          <a:p>
            <a:pPr fontAlgn="base">
              <a:lnSpc>
                <a:spcPct val="150000"/>
              </a:lnSpc>
            </a:pPr>
            <a:r>
              <a:rPr lang="en-US" altLang="zh-CN" sz="1200" dirty="0" smtClean="0"/>
              <a:t>C4</a:t>
            </a:r>
            <a:r>
              <a:rPr lang="en-US" altLang="zh-CN" sz="1200" dirty="0"/>
              <a:t>  </a:t>
            </a:r>
            <a:r>
              <a:rPr lang="zh-CN" altLang="en-US" sz="1200" dirty="0"/>
              <a:t>用户的吸收成本</a:t>
            </a:r>
            <a:r>
              <a:rPr lang="zh-CN" altLang="en-US" sz="1200" dirty="0" smtClean="0"/>
              <a:t>。           </a:t>
            </a:r>
            <a:r>
              <a:rPr lang="zh-CN" altLang="en-US" sz="1200" dirty="0"/>
              <a:t>这个一方面取决于可视化的产品完成度；另一方面取决于对用户的定位是否合适。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/>
              <a:t>                                       </a:t>
            </a:r>
            <a:r>
              <a:rPr lang="zh-CN" altLang="en-US" sz="1200" dirty="0" smtClean="0"/>
              <a:t>      如果</a:t>
            </a:r>
            <a:r>
              <a:rPr lang="zh-CN" altLang="en-US" sz="1200" dirty="0"/>
              <a:t>用户的理解能力有限，我们可以适当增加开发成本，毕竟我们还是比较便宜的。。</a:t>
            </a:r>
          </a:p>
        </p:txBody>
      </p:sp>
    </p:spTree>
    <p:extLst>
      <p:ext uri="{BB962C8B-B14F-4D97-AF65-F5344CB8AC3E}">
        <p14:creationId xmlns:p14="http://schemas.microsoft.com/office/powerpoint/2010/main" val="174716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 smtClean="0"/>
              <a:t>可视化价值</a:t>
            </a:r>
            <a:endParaRPr lang="en-US" altLang="zh-C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47876" y="1916831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dirty="0"/>
              <a:t>2  </a:t>
            </a:r>
            <a:r>
              <a:rPr lang="zh-CN" altLang="en-US" dirty="0"/>
              <a:t>产出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用户知识的增长（接收到的信息） </a:t>
            </a:r>
            <a:r>
              <a:rPr lang="zh-CN" altLang="en-US" dirty="0"/>
              <a:t>      直接的结果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相对价值</a:t>
            </a:r>
            <a:r>
              <a:rPr lang="zh-CN" altLang="en-US" dirty="0"/>
              <a:t>                   </a:t>
            </a:r>
            <a:r>
              <a:rPr lang="zh-CN" altLang="en-US" dirty="0" smtClean="0"/>
              <a:t>比如最大值可以用软件计算，那么绘图查看的</a:t>
            </a:r>
            <a:r>
              <a:rPr lang="zh-CN" altLang="en-US" dirty="0"/>
              <a:t>意义</a:t>
            </a:r>
            <a:r>
              <a:rPr lang="zh-CN" altLang="en-US" dirty="0" smtClean="0"/>
              <a:t>就不大</a:t>
            </a:r>
            <a:r>
              <a:rPr lang="zh-CN" altLang="en-US" dirty="0"/>
              <a:t>；  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                          </a:t>
            </a:r>
            <a:r>
              <a:rPr lang="zh-CN" altLang="en-US" dirty="0" smtClean="0"/>
              <a:t>每个</a:t>
            </a:r>
            <a:r>
              <a:rPr lang="zh-CN" altLang="en-US" dirty="0"/>
              <a:t>领域会有不同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用户需求程度</a:t>
            </a:r>
            <a:r>
              <a:rPr lang="zh-CN" altLang="en-US" dirty="0"/>
              <a:t>           用户标准主要是定性，则定量显示多余产出不大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 smtClean="0"/>
              <a:t>从一般估价规则上还有</a:t>
            </a: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对比同类产品的价值</a:t>
            </a:r>
            <a:r>
              <a:rPr lang="zh-CN" altLang="en-US" dirty="0"/>
              <a:t>         咨询行业， </a:t>
            </a:r>
            <a:r>
              <a:rPr lang="en-US" altLang="zh-CN" dirty="0"/>
              <a:t>BI</a:t>
            </a:r>
            <a:r>
              <a:rPr lang="zh-CN" altLang="en-US" dirty="0"/>
              <a:t>工具 和其他平台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量化产生的间接成果</a:t>
            </a:r>
            <a:r>
              <a:rPr lang="zh-CN" altLang="en-US" dirty="0"/>
              <a:t>         减少了多少工作量，节省了多少人力物力等</a:t>
            </a:r>
          </a:p>
        </p:txBody>
      </p:sp>
    </p:spTree>
    <p:extLst>
      <p:ext uri="{BB962C8B-B14F-4D97-AF65-F5344CB8AC3E}">
        <p14:creationId xmlns:p14="http://schemas.microsoft.com/office/powerpoint/2010/main" val="154532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778098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/>
              <a:t>可视化评估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9694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2000" dirty="0"/>
              <a:t>定量的评估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  设计一个精心的实验，来模拟整个使用评估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dirty="0"/>
              <a:t>定性的评估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采集评估数据，观察，采访，问卷等等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fontAlgn="base">
              <a:lnSpc>
                <a:spcPct val="150000"/>
              </a:lnSpc>
            </a:pPr>
            <a:r>
              <a:rPr lang="zh-CN" altLang="en-US" sz="2000" dirty="0"/>
              <a:t>项目实践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产品对目标群体的调研和了解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页面埋点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页面上增加反馈功能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/>
              <a:t>      竞品的比较  等</a:t>
            </a:r>
          </a:p>
        </p:txBody>
      </p:sp>
    </p:spTree>
    <p:extLst>
      <p:ext uri="{BB962C8B-B14F-4D97-AF65-F5344CB8AC3E}">
        <p14:creationId xmlns:p14="http://schemas.microsoft.com/office/powerpoint/2010/main" val="384699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648072"/>
          </a:xfrm>
        </p:spPr>
        <p:txBody>
          <a:bodyPr>
            <a:normAutofit/>
          </a:bodyPr>
          <a:lstStyle/>
          <a:p>
            <a:pPr algn="l" fontAlgn="base"/>
            <a:r>
              <a:rPr lang="zh-CN" altLang="en-US" sz="3200" dirty="0" smtClean="0"/>
              <a:t>前端可视化落地</a:t>
            </a:r>
            <a:r>
              <a:rPr lang="zh-CN" altLang="en-US" sz="3200" dirty="0"/>
              <a:t>建议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052736"/>
            <a:ext cx="8496944" cy="544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</a:pPr>
            <a:r>
              <a:rPr lang="zh-CN" altLang="en-US" sz="2000" dirty="0" smtClean="0"/>
              <a:t>业务</a:t>
            </a:r>
            <a:r>
              <a:rPr lang="zh-CN" altLang="en-US" sz="2000" dirty="0"/>
              <a:t>推进推荐使用已有的成熟轮子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图表库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</a:t>
            </a:r>
            <a:r>
              <a:rPr lang="en-US" altLang="zh-CN" sz="2000" dirty="0" err="1"/>
              <a:t>eCharts</a:t>
            </a:r>
            <a:r>
              <a:rPr lang="en-US" altLang="zh-CN" sz="2000" dirty="0"/>
              <a:t>  </a:t>
            </a:r>
            <a:r>
              <a:rPr lang="en-US" altLang="zh-CN" sz="2000" dirty="0" err="1"/>
              <a:t>highCharts</a:t>
            </a:r>
            <a:endParaRPr lang="en-US" altLang="zh-CN" sz="2000" dirty="0"/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绘制工具库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</a:t>
            </a:r>
            <a:r>
              <a:rPr lang="en-US" altLang="zh-CN" sz="2000" dirty="0"/>
              <a:t>D3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页面组件库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</a:t>
            </a:r>
            <a:r>
              <a:rPr lang="en-US" altLang="zh-CN" sz="2000" dirty="0" err="1"/>
              <a:t>elementUI</a:t>
            </a:r>
            <a:r>
              <a:rPr lang="en-US" altLang="zh-CN" sz="2000" dirty="0"/>
              <a:t>    </a:t>
            </a:r>
            <a:r>
              <a:rPr lang="en-US" altLang="zh-CN" sz="2000" dirty="0" err="1"/>
              <a:t>easyUI</a:t>
            </a:r>
            <a:endParaRPr lang="en-US" altLang="zh-CN" sz="2000" dirty="0"/>
          </a:p>
          <a:p>
            <a:pPr fontAlgn="base">
              <a:lnSpc>
                <a:spcPts val="2800"/>
              </a:lnSpc>
            </a:pPr>
            <a:r>
              <a:rPr lang="en-US" altLang="zh-CN" sz="2000" dirty="0"/>
              <a:t>BI</a:t>
            </a:r>
            <a:r>
              <a:rPr lang="zh-CN" altLang="en-US" sz="2000" dirty="0"/>
              <a:t>工具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 </a:t>
            </a:r>
            <a:r>
              <a:rPr lang="en-US" altLang="zh-CN" sz="2000" dirty="0" err="1"/>
              <a:t>fineReport</a:t>
            </a:r>
            <a:endParaRPr lang="en-US" altLang="zh-CN" sz="2000" dirty="0"/>
          </a:p>
          <a:p>
            <a:pPr fontAlgn="base">
              <a:lnSpc>
                <a:spcPts val="2800"/>
              </a:lnSpc>
            </a:pP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pPr fontAlgn="base">
              <a:lnSpc>
                <a:spcPts val="2800"/>
              </a:lnSpc>
            </a:pPr>
            <a:r>
              <a:rPr lang="zh-CN" altLang="en-US" sz="2400" dirty="0"/>
              <a:t>我认为值得自己动手的时候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 </a:t>
            </a:r>
            <a:r>
              <a:rPr lang="en-US" altLang="zh-CN" sz="2000" dirty="0"/>
              <a:t>1  </a:t>
            </a:r>
            <a:r>
              <a:rPr lang="zh-CN" altLang="en-US" sz="2000" dirty="0"/>
              <a:t>定制化，交互和实现不太麻烦的需求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 </a:t>
            </a:r>
            <a:r>
              <a:rPr lang="en-US" altLang="zh-CN" sz="2000" dirty="0"/>
              <a:t>2  </a:t>
            </a:r>
            <a:r>
              <a:rPr lang="zh-CN" altLang="en-US" sz="2000" dirty="0"/>
              <a:t>企业内标准化图表库，可能绑定业务</a:t>
            </a:r>
          </a:p>
          <a:p>
            <a:pPr fontAlgn="base">
              <a:lnSpc>
                <a:spcPts val="2800"/>
              </a:lnSpc>
            </a:pPr>
            <a:r>
              <a:rPr lang="zh-CN" altLang="en-US" sz="2000" dirty="0"/>
              <a:t>         </a:t>
            </a:r>
            <a:r>
              <a:rPr lang="en-US" altLang="zh-CN" sz="2000" dirty="0"/>
              <a:t>3  </a:t>
            </a:r>
            <a:r>
              <a:rPr lang="zh-CN" altLang="en-US" sz="2000" dirty="0"/>
              <a:t>前面有个水坑，不知道深不深</a:t>
            </a:r>
          </a:p>
        </p:txBody>
      </p:sp>
    </p:spTree>
    <p:extLst>
      <p:ext uri="{BB962C8B-B14F-4D97-AF65-F5344CB8AC3E}">
        <p14:creationId xmlns:p14="http://schemas.microsoft.com/office/powerpoint/2010/main" val="229500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pPr fontAlgn="base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4248" y="537321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TinTinSH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6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3008313" cy="720080"/>
          </a:xfrm>
        </p:spPr>
        <p:txBody>
          <a:bodyPr anchor="t" anchorCtr="0"/>
          <a:lstStyle/>
          <a:p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古老的地图 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禹迹图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60817"/>
            <a:ext cx="4104456" cy="37444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60817"/>
            <a:ext cx="4262413" cy="37444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9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4896544" cy="1152128"/>
          </a:xfrm>
        </p:spPr>
        <p:txBody>
          <a:bodyPr anchor="t" anchorCtr="0">
            <a:norm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16~17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世纪   萌芽到物理测量数据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伽利略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的月亮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周期图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052736"/>
            <a:ext cx="3888432" cy="54759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9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4104456" cy="648072"/>
          </a:xfrm>
        </p:spPr>
        <p:txBody>
          <a:bodyPr anchor="t" anchorCtr="0">
            <a:norm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16~17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世纪   萌芽到物理测量数据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96751"/>
            <a:ext cx="9001000" cy="5256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99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184576" cy="1152128"/>
          </a:xfrm>
        </p:spPr>
        <p:txBody>
          <a:bodyPr anchor="t" anchorCtr="0">
            <a:norm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世纪到近代  可视化辅助工作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拿破仑进军莫斯科事件流图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可视化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8936324" cy="4260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099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527</Words>
  <Application>Microsoft Macintosh PowerPoint</Application>
  <PresentationFormat>On-screen Show (4:3)</PresentationFormat>
  <Paragraphs>375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主题​​</vt:lpstr>
      <vt:lpstr>前端可视化实践浅析</vt:lpstr>
      <vt:lpstr>PowerPoint Presentation</vt:lpstr>
      <vt:lpstr> 数据可视化的前世今生</vt:lpstr>
      <vt:lpstr>可视化年代秀  上古时代  壁画</vt:lpstr>
      <vt:lpstr>城市交通图</vt:lpstr>
      <vt:lpstr>古老的地图  《禹迹图》</vt:lpstr>
      <vt:lpstr>16~17世纪   萌芽到物理测量数据  伽利略的月亮周期图</vt:lpstr>
      <vt:lpstr>16~17世纪   萌芽到物理测量数据</vt:lpstr>
      <vt:lpstr>18世纪到近代  可视化辅助工作  拿破仑进军莫斯科事件流图可视化</vt:lpstr>
      <vt:lpstr>18世纪到近代  可视化辅助工作  南丁格尔玫瑰图</vt:lpstr>
      <vt:lpstr>18世纪到近代  可视化辅助工作  地铁网络图</vt:lpstr>
      <vt:lpstr>多维统计图形</vt:lpstr>
      <vt:lpstr>近年的数据可视化发展  交互可视学            可视化分析学</vt:lpstr>
      <vt:lpstr>可视化要素</vt:lpstr>
      <vt:lpstr>视觉感知和认知</vt:lpstr>
      <vt:lpstr>视觉通道</vt:lpstr>
      <vt:lpstr>视觉通道的表现力</vt:lpstr>
      <vt:lpstr>视觉通道的表现力排序</vt:lpstr>
      <vt:lpstr>数据处理</vt:lpstr>
      <vt:lpstr>数据可视化流程</vt:lpstr>
      <vt:lpstr>数据采集</vt:lpstr>
      <vt:lpstr>数据处理和变换</vt:lpstr>
      <vt:lpstr>前端数据处理实践 一  计算</vt:lpstr>
      <vt:lpstr>前端数据处理实践</vt:lpstr>
      <vt:lpstr>可视化入坑 画图要手的</vt:lpstr>
      <vt:lpstr>可视化图形的一般划分</vt:lpstr>
      <vt:lpstr>尝试动手</vt:lpstr>
      <vt:lpstr>柱状图、直方图绘制</vt:lpstr>
      <vt:lpstr>PowerPoint Presentation</vt:lpstr>
      <vt:lpstr>折线图绘制</vt:lpstr>
      <vt:lpstr>PowerPoint Presentation</vt:lpstr>
      <vt:lpstr>环形图/饼图/玫瑰图绘制</vt:lpstr>
      <vt:lpstr>PowerPoint Presentation</vt:lpstr>
      <vt:lpstr>其他数据统计图和地理分布图绘制</vt:lpstr>
      <vt:lpstr>其他图形 -- 网络图（力导向图）</vt:lpstr>
      <vt:lpstr>其他图形 -- 文字云 / 标签云</vt:lpstr>
      <vt:lpstr>其他图形 – 网站用户点击流</vt:lpstr>
      <vt:lpstr>其他图形 –移动轨迹数据可视化 mini metro</vt:lpstr>
      <vt:lpstr>可视化图形组件一般实现</vt:lpstr>
      <vt:lpstr>最后谈 BI工具库</vt:lpstr>
      <vt:lpstr>BI 工具库 </vt:lpstr>
      <vt:lpstr>手绘的一些小tips</vt:lpstr>
      <vt:lpstr>能力转换模型</vt:lpstr>
      <vt:lpstr>聊聊交互</vt:lpstr>
      <vt:lpstr>可视化设计 数据产品 设计师 前端</vt:lpstr>
      <vt:lpstr>交互方式和交互设计 </vt:lpstr>
      <vt:lpstr>交互方式和交互设计 </vt:lpstr>
      <vt:lpstr>交互方式和交互设计 </vt:lpstr>
      <vt:lpstr>交互方式和交互设计 </vt:lpstr>
      <vt:lpstr>交互方式和交互设计 </vt:lpstr>
      <vt:lpstr>开展可视化工作</vt:lpstr>
      <vt:lpstr>可视化价值</vt:lpstr>
      <vt:lpstr>可视化价值</vt:lpstr>
      <vt:lpstr>可视化评估</vt:lpstr>
      <vt:lpstr>前端可视化落地建议</vt:lpstr>
      <vt:lpstr>谢谢！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前端可视化实践浅析</dc:title>
  <dc:creator>Sky</dc:creator>
  <cp:lastModifiedBy>yun teng</cp:lastModifiedBy>
  <cp:revision>97</cp:revision>
  <dcterms:created xsi:type="dcterms:W3CDTF">2017-11-05T03:04:33Z</dcterms:created>
  <dcterms:modified xsi:type="dcterms:W3CDTF">2017-11-06T03:21:06Z</dcterms:modified>
</cp:coreProperties>
</file>